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76" r:id="rId5"/>
    <p:sldId id="259" r:id="rId6"/>
    <p:sldId id="277" r:id="rId7"/>
    <p:sldId id="261" r:id="rId8"/>
    <p:sldId id="263" r:id="rId9"/>
    <p:sldId id="269" r:id="rId10"/>
    <p:sldId id="264" r:id="rId11"/>
    <p:sldId id="265" r:id="rId12"/>
    <p:sldId id="275" r:id="rId13"/>
    <p:sldId id="271" r:id="rId14"/>
    <p:sldId id="274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2467" autoAdjust="0"/>
  </p:normalViewPr>
  <p:slideViewPr>
    <p:cSldViewPr snapToGrid="0">
      <p:cViewPr varScale="1">
        <p:scale>
          <a:sx n="73" d="100"/>
          <a:sy n="73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C65C0-9AC9-4EA7-8DA5-671C6EE375F0}" type="datetimeFigureOut">
              <a:rPr lang="fi-FI" smtClean="0"/>
              <a:t>12.9.2018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4F4B5-57A6-4E06-AE84-4A31E06C263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282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726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81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137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22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564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86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A200-9D85-4F53-B2EB-D954569E6AD1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39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42B4-19B1-4269-8213-47428577BE3A}" type="datetime1">
              <a:rPr lang="fi-FI" smtClean="0"/>
              <a:t>12.9.2018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3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5419-0974-4C42-A240-A052EDF49DAE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479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E110-8246-4E75-9134-91F6D225553C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87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FB-9753-42F4-A824-E8CD2B511B0D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1146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85D-4EFE-4346-A336-18E42FA604DE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845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3B2F-E18B-4827-A45F-2A4DF594AABE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5231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6937-1B07-4A49-A8E7-E572A4720982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698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BE546-A7A1-447D-8478-FE96A94D6814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46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933"/>
            <a:ext cx="10018713" cy="922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82170"/>
            <a:ext cx="10018713" cy="4783667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298137"/>
            <a:ext cx="1143000" cy="365125"/>
          </a:xfrm>
        </p:spPr>
        <p:txBody>
          <a:bodyPr/>
          <a:lstStyle/>
          <a:p>
            <a:fld id="{78C010D0-D80B-4D72-8B5E-F7D80843C7FB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6298137"/>
            <a:ext cx="7084177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281993"/>
            <a:ext cx="551167" cy="365125"/>
          </a:xfrm>
        </p:spPr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6769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398C-DD10-4073-8A0A-E945AC6D578E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8915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3DBD3-4C19-43A7-A475-8D4B9D1246F1}" type="datetime1">
              <a:rPr lang="fi-FI" smtClean="0"/>
              <a:t>12.9.2018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581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5A23-D3B0-42AE-B8ED-0CD79C2724D3}" type="datetime1">
              <a:rPr lang="fi-FI" smtClean="0"/>
              <a:t>12.9.2018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04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2315F-E63C-4B05-BDB9-BE7DE2C5AB9D}" type="datetime1">
              <a:rPr lang="fi-FI" smtClean="0"/>
              <a:t>12.9.2018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32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3BB4-39FB-4E4F-88A5-869A56016744}" type="datetime1">
              <a:rPr lang="fi-FI" smtClean="0"/>
              <a:t>12.9.2018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788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9406-24C7-4CA9-A465-AC14749F50B2}" type="datetime1">
              <a:rPr lang="fi-FI" smtClean="0"/>
              <a:t>12.9.2018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015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78A-1F81-4B95-A909-7F62A5A91FE4}" type="datetime1">
              <a:rPr lang="fi-FI" smtClean="0"/>
              <a:t>12.9.2018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128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370A7E-543A-48C1-B333-E71C51FAD8CE}" type="datetime1">
              <a:rPr lang="fi-FI" smtClean="0"/>
              <a:t>12.9.2018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901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Mobile and Embedded Platform Security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Elena Reshetova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82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Towards better </a:t>
            </a:r>
            <a:r>
              <a:rPr lang="en-GB" dirty="0" err="1" smtClean="0"/>
              <a:t>SEAndroid</a:t>
            </a:r>
            <a:r>
              <a:rPr lang="en-GB" dirty="0" smtClean="0"/>
              <a:t> policies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10</a:t>
            </a:fld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3979" y="2164450"/>
            <a:ext cx="6913456" cy="4783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GB" dirty="0" smtClean="0"/>
              <a:t>wo new Android-aware tools</a:t>
            </a: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SEAL</a:t>
            </a:r>
          </a:p>
          <a:p>
            <a:pPr lvl="1"/>
            <a:r>
              <a:rPr lang="en-GB" dirty="0" smtClean="0"/>
              <a:t>Matches policy and runtime device state</a:t>
            </a:r>
          </a:p>
          <a:p>
            <a:pPr lvl="1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Usability</a:t>
            </a:r>
            <a:r>
              <a:rPr lang="en-GB" sz="1800" dirty="0"/>
              <a:t>: </a:t>
            </a:r>
            <a:r>
              <a:rPr lang="en-GB" dirty="0" smtClean="0"/>
              <a:t>works using standard Android debug interface</a:t>
            </a:r>
            <a:endParaRPr lang="en-GB" dirty="0"/>
          </a:p>
          <a:p>
            <a:pPr lvl="1"/>
            <a:r>
              <a:rPr lang="en-GB" b="1" dirty="0" err="1" smtClean="0">
                <a:solidFill>
                  <a:schemeClr val="accent1">
                    <a:lumMod val="75000"/>
                  </a:schemeClr>
                </a:solidFill>
              </a:rPr>
              <a:t>Deployability</a:t>
            </a:r>
            <a:r>
              <a:rPr lang="en-GB" dirty="0" smtClean="0"/>
              <a:t>: easy to combine with other tools </a:t>
            </a:r>
          </a:p>
          <a:p>
            <a:pPr lvl="1"/>
            <a:endParaRPr lang="en-GB" dirty="0" smtClean="0"/>
          </a:p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SELint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Helps </a:t>
            </a:r>
            <a:r>
              <a:rPr lang="en-GB" dirty="0"/>
              <a:t>avoiding common mistakes </a:t>
            </a:r>
          </a:p>
          <a:p>
            <a:pPr lvl="1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Usability</a:t>
            </a:r>
            <a:r>
              <a:rPr lang="en-GB" sz="1800" dirty="0" smtClean="0"/>
              <a:t>: </a:t>
            </a:r>
            <a:r>
              <a:rPr lang="en-GB" dirty="0"/>
              <a:t>i</a:t>
            </a:r>
            <a:r>
              <a:rPr lang="en-GB" dirty="0" smtClean="0"/>
              <a:t>ntegrates into OEM’s development cycle</a:t>
            </a:r>
          </a:p>
          <a:p>
            <a:pPr lvl="1"/>
            <a:r>
              <a:rPr lang="en-GB" b="1" dirty="0" err="1" smtClean="0">
                <a:solidFill>
                  <a:schemeClr val="accent1">
                    <a:lumMod val="75000"/>
                  </a:schemeClr>
                </a:solidFill>
              </a:rPr>
              <a:t>Deployability</a:t>
            </a:r>
            <a:r>
              <a:rPr lang="en-GB" dirty="0" smtClean="0"/>
              <a:t>: extensible </a:t>
            </a:r>
            <a:r>
              <a:rPr lang="en-GB" dirty="0"/>
              <a:t>and flexible </a:t>
            </a:r>
            <a:r>
              <a:rPr lang="en-GB" dirty="0" smtClean="0"/>
              <a:t>framework, acceptable performance</a:t>
            </a:r>
            <a:endParaRPr lang="en-GB" dirty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8992246" y="4556284"/>
            <a:ext cx="232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SELint</a:t>
            </a:r>
            <a:r>
              <a:rPr lang="en-GB" dirty="0" smtClean="0"/>
              <a:t> architecture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7573518" y="5908454"/>
            <a:ext cx="44117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b="1" dirty="0">
                <a:solidFill>
                  <a:schemeClr val="accent1">
                    <a:lumMod val="75000"/>
                  </a:schemeClr>
                </a:solidFill>
              </a:rPr>
              <a:t>github.com/seandroid-analytics</a:t>
            </a:r>
          </a:p>
          <a:p>
            <a:endParaRPr lang="fi-FI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41" y="1303283"/>
            <a:ext cx="3325976" cy="2959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olded Corner 10"/>
              <p:cNvSpPr/>
              <p:nvPr/>
            </p:nvSpPr>
            <p:spPr>
              <a:xfrm>
                <a:off x="10951856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Folded Corner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856" y="270933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olded Corner 11"/>
              <p:cNvSpPr/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Folded Corner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 Kernel hardening - Bugs</a:t>
            </a:r>
            <a:endParaRPr lang="fi-F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51592" y="1506760"/>
            <a:ext cx="9175847" cy="4462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Linux kernel exploits are built using programming mistakes (bugs):</a:t>
            </a:r>
          </a:p>
          <a:p>
            <a:pPr lvl="1"/>
            <a:r>
              <a:rPr lang="en-US" sz="2400" dirty="0" smtClean="0"/>
              <a:t>Stack overflow</a:t>
            </a:r>
          </a:p>
          <a:p>
            <a:pPr lvl="1"/>
            <a:r>
              <a:rPr lang="en-US" sz="2400" dirty="0" smtClean="0"/>
              <a:t>Format strings </a:t>
            </a:r>
          </a:p>
          <a:p>
            <a:pPr lvl="1"/>
            <a:r>
              <a:rPr lang="en-US" sz="2400" dirty="0" smtClean="0"/>
              <a:t>Temporal memory errors</a:t>
            </a:r>
          </a:p>
          <a:p>
            <a:pPr lvl="1"/>
            <a:r>
              <a:rPr lang="en-US" sz="2400" dirty="0" smtClean="0"/>
              <a:t>Spatial memory errors</a:t>
            </a:r>
          </a:p>
          <a:p>
            <a:pPr lvl="1"/>
            <a:r>
              <a:rPr lang="en-US" sz="2400" dirty="0" smtClean="0"/>
              <a:t>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11</a:t>
            </a:fld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55" y="3553810"/>
            <a:ext cx="2504911" cy="26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 Kernel hardening – Possible approaches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12</a:t>
            </a:fld>
            <a:endParaRPr lang="fi-FI"/>
          </a:p>
        </p:txBody>
      </p:sp>
      <p:sp>
        <p:nvSpPr>
          <p:cNvPr id="24" name="Pentagon 23"/>
          <p:cNvSpPr/>
          <p:nvPr/>
        </p:nvSpPr>
        <p:spPr>
          <a:xfrm>
            <a:off x="1996025" y="3533672"/>
            <a:ext cx="8389139" cy="734789"/>
          </a:xfrm>
          <a:prstGeom prst="homePlate">
            <a:avLst/>
          </a:prstGeom>
          <a:solidFill>
            <a:schemeClr val="accent5"/>
          </a:solidFill>
          <a:ln w="1016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GB" sz="2000" dirty="0"/>
              <a:t>Prevent bugs from being exploited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41773" y="1729610"/>
            <a:ext cx="882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>
                  <a:alpha val="40000"/>
                </a:schemeClr>
              </a:solidFill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52890" y="1607818"/>
            <a:ext cx="8432274" cy="1323439"/>
            <a:chOff x="334297" y="1738828"/>
            <a:chExt cx="8432274" cy="1323439"/>
          </a:xfrm>
        </p:grpSpPr>
        <p:sp>
          <p:nvSpPr>
            <p:cNvPr id="18" name="Pentagon 17"/>
            <p:cNvSpPr/>
            <p:nvPr/>
          </p:nvSpPr>
          <p:spPr>
            <a:xfrm>
              <a:off x="377432" y="1869260"/>
              <a:ext cx="8389139" cy="734789"/>
            </a:xfrm>
            <a:prstGeom prst="homePlate">
              <a:avLst/>
            </a:prstGeom>
            <a:solidFill>
              <a:schemeClr val="accent2"/>
            </a:solidFill>
            <a:ln w="1016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tlCol="0" anchor="ctr"/>
            <a:lstStyle/>
            <a:p>
              <a:r>
                <a:rPr lang="en-GB" sz="2000" dirty="0"/>
                <a:t>Prevent bugs from happening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4297" y="1738828"/>
              <a:ext cx="8820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0" indent="-1143000">
                <a:buFont typeface="Arial" panose="020B0604020202020204" pitchFamily="34" charset="0"/>
                <a:buChar char="•"/>
              </a:pPr>
              <a:endParaRPr lang="en-US" sz="8000" dirty="0">
                <a:solidFill>
                  <a:schemeClr val="bg1">
                    <a:alpha val="4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52890" y="2505529"/>
            <a:ext cx="8432274" cy="1323439"/>
            <a:chOff x="334297" y="2636539"/>
            <a:chExt cx="8432274" cy="1323439"/>
          </a:xfrm>
        </p:grpSpPr>
        <p:sp>
          <p:nvSpPr>
            <p:cNvPr id="21" name="Pentagon 20"/>
            <p:cNvSpPr/>
            <p:nvPr/>
          </p:nvSpPr>
          <p:spPr>
            <a:xfrm>
              <a:off x="377432" y="2766971"/>
              <a:ext cx="8389139" cy="734789"/>
            </a:xfrm>
            <a:prstGeom prst="homePlate">
              <a:avLst/>
            </a:prstGeom>
            <a:solidFill>
              <a:schemeClr val="accent4"/>
            </a:solidFill>
            <a:ln w="1016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tlCol="0" anchor="ctr"/>
            <a:lstStyle/>
            <a:p>
              <a:r>
                <a:rPr lang="en-GB" sz="2000" dirty="0"/>
                <a:t>Prevent triggering the bugs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297" y="2636539"/>
              <a:ext cx="8820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0" dirty="0">
                <a:solidFill>
                  <a:schemeClr val="bg1">
                    <a:alpha val="40000"/>
                  </a:schemeClr>
                </a:solidFill>
                <a:latin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43361" y="3716400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BPF JIT Compiler hardening </a:t>
            </a:r>
            <a:endParaRPr lang="fi-FI" dirty="0"/>
          </a:p>
        </p:txBody>
      </p:sp>
      <p:sp>
        <p:nvSpPr>
          <p:cNvPr id="23" name="TextBox 22"/>
          <p:cNvSpPr txBox="1"/>
          <p:nvPr/>
        </p:nvSpPr>
        <p:spPr>
          <a:xfrm>
            <a:off x="7443361" y="2831175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MPXK mechanism</a:t>
            </a:r>
            <a:endParaRPr lang="fi-FI" dirty="0"/>
          </a:p>
        </p:txBody>
      </p:sp>
      <p:sp>
        <p:nvSpPr>
          <p:cNvPr id="25" name="TextBox 24"/>
          <p:cNvSpPr txBox="1"/>
          <p:nvPr/>
        </p:nvSpPr>
        <p:spPr>
          <a:xfrm>
            <a:off x="7443361" y="1819387"/>
            <a:ext cx="344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Reference counters</a:t>
            </a:r>
          </a:p>
          <a:p>
            <a:r>
              <a:rPr lang="en-GB" dirty="0" smtClean="0"/>
              <a:t>overflow protection</a:t>
            </a:r>
            <a:endParaRPr lang="fi-FI" dirty="0"/>
          </a:p>
        </p:txBody>
      </p:sp>
      <p:sp>
        <p:nvSpPr>
          <p:cNvPr id="28" name="Pentagon 27"/>
          <p:cNvSpPr/>
          <p:nvPr/>
        </p:nvSpPr>
        <p:spPr>
          <a:xfrm>
            <a:off x="1996024" y="4614111"/>
            <a:ext cx="8389139" cy="734789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10160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GB" sz="2000" dirty="0" smtClean="0"/>
              <a:t>Detect intrusion and react appropriately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olded Corner 28"/>
              <p:cNvSpPr/>
              <p:nvPr/>
            </p:nvSpPr>
            <p:spPr>
              <a:xfrm>
                <a:off x="10704863" y="18589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Folded Corner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63" y="1858966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Folded Corner 29"/>
              <p:cNvSpPr/>
              <p:nvPr/>
            </p:nvSpPr>
            <p:spPr>
              <a:xfrm>
                <a:off x="10704863" y="2756677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Folded Corner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63" y="2756677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olded Corner 30"/>
              <p:cNvSpPr/>
              <p:nvPr/>
            </p:nvSpPr>
            <p:spPr>
              <a:xfrm>
                <a:off x="10733453" y="3653815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Folded Corner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453" y="3653815"/>
                <a:ext cx="493986" cy="493356"/>
              </a:xfrm>
              <a:prstGeom prst="foldedCorner">
                <a:avLst/>
              </a:prstGeom>
              <a:blipFill rotWithShape="0"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6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emory safety for Linux kernel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13</a:t>
            </a:fld>
            <a:endParaRPr lang="fi-FI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82554"/>
              </p:ext>
            </p:extLst>
          </p:nvPr>
        </p:nvGraphicFramePr>
        <p:xfrm>
          <a:off x="1840626" y="2400195"/>
          <a:ext cx="9662397" cy="39428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20799"/>
                <a:gridCol w="3220799"/>
                <a:gridCol w="3220799"/>
              </a:tblGrid>
              <a:tr h="59525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Dereferencing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pointer to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freed/uninitialized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8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Reason</a:t>
                      </a:r>
                      <a:endParaRPr lang="en-US" sz="18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a pointer to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memory 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outside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its allocated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bounds</a:t>
                      </a: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counters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8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Occurrence in Linux kernel</a:t>
                      </a:r>
                      <a:endParaRPr lang="en-US" sz="18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bounds accesses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0371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reference-counter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Proposed mechanism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MPXK</a:t>
                      </a:r>
                      <a:r>
                        <a:rPr lang="en-US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, adaptation of MPX </a:t>
                      </a:r>
                    </a:p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for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in-kernel use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Overflows are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possible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new type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Security</a:t>
                      </a:r>
                      <a:r>
                        <a:rPr lang="en-US" sz="18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guarantee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Ensures</a:t>
                      </a: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spatial memory safety</a:t>
                      </a:r>
                    </a:p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for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objects with known bounds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Gradual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conversion to the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 type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~70%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core Linux kernel converted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Deployability</a:t>
                      </a: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considerations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Per-subsystem/compilation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unit</a:t>
                      </a: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protection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74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fit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reference counter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found in Linux kernel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Usability considerations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be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enable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standalone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subsystem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40626" y="1780067"/>
            <a:ext cx="2678822" cy="47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schemeClr val="bg1"/>
                </a:solidFill>
              </a:rPr>
              <a:t>Temporal Memory Safety</a:t>
            </a:r>
          </a:p>
        </p:txBody>
      </p:sp>
      <p:sp>
        <p:nvSpPr>
          <p:cNvPr id="8" name="Rectangle 7"/>
          <p:cNvSpPr/>
          <p:nvPr/>
        </p:nvSpPr>
        <p:spPr>
          <a:xfrm>
            <a:off x="8673349" y="1780067"/>
            <a:ext cx="2829674" cy="4761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</a:rPr>
              <a:t>Spatial Memory Safety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436" y="1189421"/>
            <a:ext cx="1858499" cy="47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 smtClean="0">
                <a:solidFill>
                  <a:schemeClr val="bg1"/>
                </a:solidFill>
              </a:rPr>
              <a:t>Memory </a:t>
            </a:r>
            <a:r>
              <a:rPr lang="en-US" dirty="0">
                <a:solidFill>
                  <a:schemeClr val="bg1"/>
                </a:solidFill>
              </a:rPr>
              <a:t>Safety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87614" y="1559672"/>
            <a:ext cx="651641" cy="45772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48077" y="1574413"/>
            <a:ext cx="707647" cy="4429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olded Corner 11"/>
              <p:cNvSpPr/>
              <p:nvPr/>
            </p:nvSpPr>
            <p:spPr>
              <a:xfrm>
                <a:off x="11383390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Folded Corner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390" y="270933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outlook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14</a:t>
            </a:fld>
            <a:endParaRPr lang="fi-FI"/>
          </a:p>
        </p:txBody>
      </p:sp>
      <p:grpSp>
        <p:nvGrpSpPr>
          <p:cNvPr id="6" name="Group 5"/>
          <p:cNvGrpSpPr/>
          <p:nvPr/>
        </p:nvGrpSpPr>
        <p:grpSpPr>
          <a:xfrm>
            <a:off x="5054244" y="2120189"/>
            <a:ext cx="3176588" cy="3186948"/>
            <a:chOff x="2889250" y="1331913"/>
            <a:chExt cx="3176588" cy="3186948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89250" y="133191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897 w 941"/>
                <a:gd name="T3" fmla="*/ 0 h 941"/>
                <a:gd name="T4" fmla="*/ 914 w 941"/>
                <a:gd name="T5" fmla="*/ 3 h 941"/>
                <a:gd name="T6" fmla="*/ 928 w 941"/>
                <a:gd name="T7" fmla="*/ 12 h 941"/>
                <a:gd name="T8" fmla="*/ 938 w 941"/>
                <a:gd name="T9" fmla="*/ 26 h 941"/>
                <a:gd name="T10" fmla="*/ 941 w 941"/>
                <a:gd name="T11" fmla="*/ 44 h 941"/>
                <a:gd name="T12" fmla="*/ 941 w 941"/>
                <a:gd name="T13" fmla="*/ 669 h 941"/>
                <a:gd name="T14" fmla="*/ 896 w 941"/>
                <a:gd name="T15" fmla="*/ 680 h 941"/>
                <a:gd name="T16" fmla="*/ 854 w 941"/>
                <a:gd name="T17" fmla="*/ 697 h 941"/>
                <a:gd name="T18" fmla="*/ 815 w 941"/>
                <a:gd name="T19" fmla="*/ 720 h 941"/>
                <a:gd name="T20" fmla="*/ 779 w 941"/>
                <a:gd name="T21" fmla="*/ 746 h 941"/>
                <a:gd name="T22" fmla="*/ 747 w 941"/>
                <a:gd name="T23" fmla="*/ 779 h 941"/>
                <a:gd name="T24" fmla="*/ 719 w 941"/>
                <a:gd name="T25" fmla="*/ 815 h 941"/>
                <a:gd name="T26" fmla="*/ 697 w 941"/>
                <a:gd name="T27" fmla="*/ 854 h 941"/>
                <a:gd name="T28" fmla="*/ 679 w 941"/>
                <a:gd name="T29" fmla="*/ 896 h 941"/>
                <a:gd name="T30" fmla="*/ 668 w 941"/>
                <a:gd name="T31" fmla="*/ 941 h 941"/>
                <a:gd name="T32" fmla="*/ 44 w 941"/>
                <a:gd name="T33" fmla="*/ 941 h 941"/>
                <a:gd name="T34" fmla="*/ 28 w 941"/>
                <a:gd name="T35" fmla="*/ 937 h 941"/>
                <a:gd name="T36" fmla="*/ 13 w 941"/>
                <a:gd name="T37" fmla="*/ 928 h 941"/>
                <a:gd name="T38" fmla="*/ 3 w 941"/>
                <a:gd name="T39" fmla="*/ 914 h 941"/>
                <a:gd name="T40" fmla="*/ 0 w 941"/>
                <a:gd name="T41" fmla="*/ 897 h 941"/>
                <a:gd name="T42" fmla="*/ 0 w 941"/>
                <a:gd name="T43" fmla="*/ 44 h 941"/>
                <a:gd name="T44" fmla="*/ 3 w 941"/>
                <a:gd name="T45" fmla="*/ 26 h 941"/>
                <a:gd name="T46" fmla="*/ 13 w 941"/>
                <a:gd name="T47" fmla="*/ 12 h 941"/>
                <a:gd name="T48" fmla="*/ 28 w 941"/>
                <a:gd name="T49" fmla="*/ 3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897" y="0"/>
                  </a:lnTo>
                  <a:lnTo>
                    <a:pt x="914" y="3"/>
                  </a:lnTo>
                  <a:lnTo>
                    <a:pt x="928" y="12"/>
                  </a:lnTo>
                  <a:lnTo>
                    <a:pt x="938" y="26"/>
                  </a:lnTo>
                  <a:lnTo>
                    <a:pt x="941" y="44"/>
                  </a:lnTo>
                  <a:lnTo>
                    <a:pt x="941" y="669"/>
                  </a:lnTo>
                  <a:lnTo>
                    <a:pt x="896" y="680"/>
                  </a:lnTo>
                  <a:lnTo>
                    <a:pt x="854" y="697"/>
                  </a:lnTo>
                  <a:lnTo>
                    <a:pt x="815" y="720"/>
                  </a:lnTo>
                  <a:lnTo>
                    <a:pt x="779" y="746"/>
                  </a:lnTo>
                  <a:lnTo>
                    <a:pt x="747" y="779"/>
                  </a:lnTo>
                  <a:lnTo>
                    <a:pt x="719" y="815"/>
                  </a:lnTo>
                  <a:lnTo>
                    <a:pt x="697" y="854"/>
                  </a:lnTo>
                  <a:lnTo>
                    <a:pt x="679" y="896"/>
                  </a:lnTo>
                  <a:lnTo>
                    <a:pt x="668" y="941"/>
                  </a:lnTo>
                  <a:lnTo>
                    <a:pt x="44" y="941"/>
                  </a:lnTo>
                  <a:lnTo>
                    <a:pt x="28" y="937"/>
                  </a:lnTo>
                  <a:lnTo>
                    <a:pt x="13" y="928"/>
                  </a:lnTo>
                  <a:lnTo>
                    <a:pt x="3" y="914"/>
                  </a:lnTo>
                  <a:lnTo>
                    <a:pt x="0" y="897"/>
                  </a:lnTo>
                  <a:lnTo>
                    <a:pt x="0" y="44"/>
                  </a:lnTo>
                  <a:lnTo>
                    <a:pt x="3" y="26"/>
                  </a:lnTo>
                  <a:lnTo>
                    <a:pt x="13" y="12"/>
                  </a:lnTo>
                  <a:lnTo>
                    <a:pt x="28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89250" y="302502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667 w 941"/>
                <a:gd name="T3" fmla="*/ 0 h 941"/>
                <a:gd name="T4" fmla="*/ 678 w 941"/>
                <a:gd name="T5" fmla="*/ 47 h 941"/>
                <a:gd name="T6" fmla="*/ 696 w 941"/>
                <a:gd name="T7" fmla="*/ 89 h 941"/>
                <a:gd name="T8" fmla="*/ 718 w 941"/>
                <a:gd name="T9" fmla="*/ 129 h 941"/>
                <a:gd name="T10" fmla="*/ 745 w 941"/>
                <a:gd name="T11" fmla="*/ 165 h 941"/>
                <a:gd name="T12" fmla="*/ 777 w 941"/>
                <a:gd name="T13" fmla="*/ 197 h 941"/>
                <a:gd name="T14" fmla="*/ 813 w 941"/>
                <a:gd name="T15" fmla="*/ 225 h 941"/>
                <a:gd name="T16" fmla="*/ 853 w 941"/>
                <a:gd name="T17" fmla="*/ 248 h 941"/>
                <a:gd name="T18" fmla="*/ 896 w 941"/>
                <a:gd name="T19" fmla="*/ 265 h 941"/>
                <a:gd name="T20" fmla="*/ 941 w 941"/>
                <a:gd name="T21" fmla="*/ 276 h 941"/>
                <a:gd name="T22" fmla="*/ 941 w 941"/>
                <a:gd name="T23" fmla="*/ 897 h 941"/>
                <a:gd name="T24" fmla="*/ 938 w 941"/>
                <a:gd name="T25" fmla="*/ 915 h 941"/>
                <a:gd name="T26" fmla="*/ 928 w 941"/>
                <a:gd name="T27" fmla="*/ 929 h 941"/>
                <a:gd name="T28" fmla="*/ 914 w 941"/>
                <a:gd name="T29" fmla="*/ 938 h 941"/>
                <a:gd name="T30" fmla="*/ 897 w 941"/>
                <a:gd name="T31" fmla="*/ 941 h 941"/>
                <a:gd name="T32" fmla="*/ 44 w 941"/>
                <a:gd name="T33" fmla="*/ 941 h 941"/>
                <a:gd name="T34" fmla="*/ 27 w 941"/>
                <a:gd name="T35" fmla="*/ 938 h 941"/>
                <a:gd name="T36" fmla="*/ 13 w 941"/>
                <a:gd name="T37" fmla="*/ 929 h 941"/>
                <a:gd name="T38" fmla="*/ 3 w 941"/>
                <a:gd name="T39" fmla="*/ 915 h 941"/>
                <a:gd name="T40" fmla="*/ 0 w 941"/>
                <a:gd name="T41" fmla="*/ 897 h 941"/>
                <a:gd name="T42" fmla="*/ 0 w 941"/>
                <a:gd name="T43" fmla="*/ 44 h 941"/>
                <a:gd name="T44" fmla="*/ 3 w 941"/>
                <a:gd name="T45" fmla="*/ 27 h 941"/>
                <a:gd name="T46" fmla="*/ 13 w 941"/>
                <a:gd name="T47" fmla="*/ 13 h 941"/>
                <a:gd name="T48" fmla="*/ 27 w 941"/>
                <a:gd name="T49" fmla="*/ 4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667" y="0"/>
                  </a:lnTo>
                  <a:lnTo>
                    <a:pt x="678" y="47"/>
                  </a:lnTo>
                  <a:lnTo>
                    <a:pt x="696" y="89"/>
                  </a:lnTo>
                  <a:lnTo>
                    <a:pt x="718" y="129"/>
                  </a:lnTo>
                  <a:lnTo>
                    <a:pt x="745" y="165"/>
                  </a:lnTo>
                  <a:lnTo>
                    <a:pt x="777" y="197"/>
                  </a:lnTo>
                  <a:lnTo>
                    <a:pt x="813" y="225"/>
                  </a:lnTo>
                  <a:lnTo>
                    <a:pt x="853" y="248"/>
                  </a:lnTo>
                  <a:lnTo>
                    <a:pt x="896" y="265"/>
                  </a:lnTo>
                  <a:lnTo>
                    <a:pt x="941" y="276"/>
                  </a:lnTo>
                  <a:lnTo>
                    <a:pt x="941" y="897"/>
                  </a:lnTo>
                  <a:lnTo>
                    <a:pt x="938" y="915"/>
                  </a:lnTo>
                  <a:lnTo>
                    <a:pt x="928" y="929"/>
                  </a:lnTo>
                  <a:lnTo>
                    <a:pt x="914" y="938"/>
                  </a:lnTo>
                  <a:lnTo>
                    <a:pt x="897" y="941"/>
                  </a:lnTo>
                  <a:lnTo>
                    <a:pt x="44" y="941"/>
                  </a:lnTo>
                  <a:lnTo>
                    <a:pt x="27" y="938"/>
                  </a:lnTo>
                  <a:lnTo>
                    <a:pt x="13" y="929"/>
                  </a:lnTo>
                  <a:lnTo>
                    <a:pt x="3" y="915"/>
                  </a:lnTo>
                  <a:lnTo>
                    <a:pt x="0" y="897"/>
                  </a:lnTo>
                  <a:lnTo>
                    <a:pt x="0" y="44"/>
                  </a:lnTo>
                  <a:lnTo>
                    <a:pt x="3" y="27"/>
                  </a:lnTo>
                  <a:lnTo>
                    <a:pt x="13" y="13"/>
                  </a:lnTo>
                  <a:lnTo>
                    <a:pt x="27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72000" y="133191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897 w 941"/>
                <a:gd name="T3" fmla="*/ 0 h 941"/>
                <a:gd name="T4" fmla="*/ 915 w 941"/>
                <a:gd name="T5" fmla="*/ 3 h 941"/>
                <a:gd name="T6" fmla="*/ 929 w 941"/>
                <a:gd name="T7" fmla="*/ 12 h 941"/>
                <a:gd name="T8" fmla="*/ 938 w 941"/>
                <a:gd name="T9" fmla="*/ 26 h 941"/>
                <a:gd name="T10" fmla="*/ 941 w 941"/>
                <a:gd name="T11" fmla="*/ 44 h 941"/>
                <a:gd name="T12" fmla="*/ 941 w 941"/>
                <a:gd name="T13" fmla="*/ 897 h 941"/>
                <a:gd name="T14" fmla="*/ 938 w 941"/>
                <a:gd name="T15" fmla="*/ 914 h 941"/>
                <a:gd name="T16" fmla="*/ 929 w 941"/>
                <a:gd name="T17" fmla="*/ 928 h 941"/>
                <a:gd name="T18" fmla="*/ 915 w 941"/>
                <a:gd name="T19" fmla="*/ 937 h 941"/>
                <a:gd name="T20" fmla="*/ 897 w 941"/>
                <a:gd name="T21" fmla="*/ 941 h 941"/>
                <a:gd name="T22" fmla="*/ 276 w 941"/>
                <a:gd name="T23" fmla="*/ 941 h 941"/>
                <a:gd name="T24" fmla="*/ 264 w 941"/>
                <a:gd name="T25" fmla="*/ 896 h 941"/>
                <a:gd name="T26" fmla="*/ 247 w 941"/>
                <a:gd name="T27" fmla="*/ 853 h 941"/>
                <a:gd name="T28" fmla="*/ 224 w 941"/>
                <a:gd name="T29" fmla="*/ 813 h 941"/>
                <a:gd name="T30" fmla="*/ 196 w 941"/>
                <a:gd name="T31" fmla="*/ 778 h 941"/>
                <a:gd name="T32" fmla="*/ 164 w 941"/>
                <a:gd name="T33" fmla="*/ 746 h 941"/>
                <a:gd name="T34" fmla="*/ 128 w 941"/>
                <a:gd name="T35" fmla="*/ 719 h 941"/>
                <a:gd name="T36" fmla="*/ 88 w 941"/>
                <a:gd name="T37" fmla="*/ 697 h 941"/>
                <a:gd name="T38" fmla="*/ 45 w 941"/>
                <a:gd name="T39" fmla="*/ 679 h 941"/>
                <a:gd name="T40" fmla="*/ 0 w 941"/>
                <a:gd name="T41" fmla="*/ 669 h 941"/>
                <a:gd name="T42" fmla="*/ 0 w 941"/>
                <a:gd name="T43" fmla="*/ 44 h 941"/>
                <a:gd name="T44" fmla="*/ 4 w 941"/>
                <a:gd name="T45" fmla="*/ 26 h 941"/>
                <a:gd name="T46" fmla="*/ 13 w 941"/>
                <a:gd name="T47" fmla="*/ 12 h 941"/>
                <a:gd name="T48" fmla="*/ 27 w 941"/>
                <a:gd name="T49" fmla="*/ 3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897" y="0"/>
                  </a:lnTo>
                  <a:lnTo>
                    <a:pt x="915" y="3"/>
                  </a:lnTo>
                  <a:lnTo>
                    <a:pt x="929" y="12"/>
                  </a:lnTo>
                  <a:lnTo>
                    <a:pt x="938" y="26"/>
                  </a:lnTo>
                  <a:lnTo>
                    <a:pt x="941" y="44"/>
                  </a:lnTo>
                  <a:lnTo>
                    <a:pt x="941" y="897"/>
                  </a:lnTo>
                  <a:lnTo>
                    <a:pt x="938" y="914"/>
                  </a:lnTo>
                  <a:lnTo>
                    <a:pt x="929" y="928"/>
                  </a:lnTo>
                  <a:lnTo>
                    <a:pt x="915" y="937"/>
                  </a:lnTo>
                  <a:lnTo>
                    <a:pt x="897" y="941"/>
                  </a:lnTo>
                  <a:lnTo>
                    <a:pt x="276" y="941"/>
                  </a:lnTo>
                  <a:lnTo>
                    <a:pt x="264" y="896"/>
                  </a:lnTo>
                  <a:lnTo>
                    <a:pt x="247" y="853"/>
                  </a:lnTo>
                  <a:lnTo>
                    <a:pt x="224" y="813"/>
                  </a:lnTo>
                  <a:lnTo>
                    <a:pt x="196" y="778"/>
                  </a:lnTo>
                  <a:lnTo>
                    <a:pt x="164" y="746"/>
                  </a:lnTo>
                  <a:lnTo>
                    <a:pt x="128" y="719"/>
                  </a:lnTo>
                  <a:lnTo>
                    <a:pt x="88" y="697"/>
                  </a:lnTo>
                  <a:lnTo>
                    <a:pt x="45" y="679"/>
                  </a:lnTo>
                  <a:lnTo>
                    <a:pt x="0" y="669"/>
                  </a:lnTo>
                  <a:lnTo>
                    <a:pt x="0" y="44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72000" y="3016251"/>
              <a:ext cx="1493838" cy="1493838"/>
            </a:xfrm>
            <a:custGeom>
              <a:avLst/>
              <a:gdLst>
                <a:gd name="T0" fmla="*/ 276 w 941"/>
                <a:gd name="T1" fmla="*/ 0 h 941"/>
                <a:gd name="T2" fmla="*/ 897 w 941"/>
                <a:gd name="T3" fmla="*/ 0 h 941"/>
                <a:gd name="T4" fmla="*/ 915 w 941"/>
                <a:gd name="T5" fmla="*/ 4 h 941"/>
                <a:gd name="T6" fmla="*/ 929 w 941"/>
                <a:gd name="T7" fmla="*/ 13 h 941"/>
                <a:gd name="T8" fmla="*/ 938 w 941"/>
                <a:gd name="T9" fmla="*/ 27 h 941"/>
                <a:gd name="T10" fmla="*/ 941 w 941"/>
                <a:gd name="T11" fmla="*/ 44 h 941"/>
                <a:gd name="T12" fmla="*/ 941 w 941"/>
                <a:gd name="T13" fmla="*/ 897 h 941"/>
                <a:gd name="T14" fmla="*/ 938 w 941"/>
                <a:gd name="T15" fmla="*/ 915 h 941"/>
                <a:gd name="T16" fmla="*/ 929 w 941"/>
                <a:gd name="T17" fmla="*/ 929 h 941"/>
                <a:gd name="T18" fmla="*/ 915 w 941"/>
                <a:gd name="T19" fmla="*/ 938 h 941"/>
                <a:gd name="T20" fmla="*/ 897 w 941"/>
                <a:gd name="T21" fmla="*/ 941 h 941"/>
                <a:gd name="T22" fmla="*/ 44 w 941"/>
                <a:gd name="T23" fmla="*/ 941 h 941"/>
                <a:gd name="T24" fmla="*/ 28 w 941"/>
                <a:gd name="T25" fmla="*/ 938 h 941"/>
                <a:gd name="T26" fmla="*/ 14 w 941"/>
                <a:gd name="T27" fmla="*/ 929 h 941"/>
                <a:gd name="T28" fmla="*/ 4 w 941"/>
                <a:gd name="T29" fmla="*/ 915 h 941"/>
                <a:gd name="T30" fmla="*/ 0 w 941"/>
                <a:gd name="T31" fmla="*/ 897 h 941"/>
                <a:gd name="T32" fmla="*/ 0 w 941"/>
                <a:gd name="T33" fmla="*/ 277 h 941"/>
                <a:gd name="T34" fmla="*/ 47 w 941"/>
                <a:gd name="T35" fmla="*/ 265 h 941"/>
                <a:gd name="T36" fmla="*/ 89 w 941"/>
                <a:gd name="T37" fmla="*/ 248 h 941"/>
                <a:gd name="T38" fmla="*/ 129 w 941"/>
                <a:gd name="T39" fmla="*/ 225 h 941"/>
                <a:gd name="T40" fmla="*/ 166 w 941"/>
                <a:gd name="T41" fmla="*/ 197 h 941"/>
                <a:gd name="T42" fmla="*/ 197 w 941"/>
                <a:gd name="T43" fmla="*/ 166 h 941"/>
                <a:gd name="T44" fmla="*/ 225 w 941"/>
                <a:gd name="T45" fmla="*/ 129 h 941"/>
                <a:gd name="T46" fmla="*/ 248 w 941"/>
                <a:gd name="T47" fmla="*/ 89 h 941"/>
                <a:gd name="T48" fmla="*/ 264 w 941"/>
                <a:gd name="T49" fmla="*/ 47 h 941"/>
                <a:gd name="T50" fmla="*/ 276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276" y="0"/>
                  </a:moveTo>
                  <a:lnTo>
                    <a:pt x="897" y="0"/>
                  </a:lnTo>
                  <a:lnTo>
                    <a:pt x="915" y="4"/>
                  </a:lnTo>
                  <a:lnTo>
                    <a:pt x="929" y="13"/>
                  </a:lnTo>
                  <a:lnTo>
                    <a:pt x="938" y="27"/>
                  </a:lnTo>
                  <a:lnTo>
                    <a:pt x="941" y="44"/>
                  </a:lnTo>
                  <a:lnTo>
                    <a:pt x="941" y="897"/>
                  </a:lnTo>
                  <a:lnTo>
                    <a:pt x="938" y="915"/>
                  </a:lnTo>
                  <a:lnTo>
                    <a:pt x="929" y="929"/>
                  </a:lnTo>
                  <a:lnTo>
                    <a:pt x="915" y="938"/>
                  </a:lnTo>
                  <a:lnTo>
                    <a:pt x="897" y="941"/>
                  </a:lnTo>
                  <a:lnTo>
                    <a:pt x="44" y="941"/>
                  </a:lnTo>
                  <a:lnTo>
                    <a:pt x="28" y="938"/>
                  </a:lnTo>
                  <a:lnTo>
                    <a:pt x="14" y="929"/>
                  </a:lnTo>
                  <a:lnTo>
                    <a:pt x="4" y="915"/>
                  </a:lnTo>
                  <a:lnTo>
                    <a:pt x="0" y="897"/>
                  </a:lnTo>
                  <a:lnTo>
                    <a:pt x="0" y="277"/>
                  </a:lnTo>
                  <a:lnTo>
                    <a:pt x="47" y="265"/>
                  </a:lnTo>
                  <a:lnTo>
                    <a:pt x="89" y="248"/>
                  </a:lnTo>
                  <a:lnTo>
                    <a:pt x="129" y="225"/>
                  </a:lnTo>
                  <a:lnTo>
                    <a:pt x="166" y="197"/>
                  </a:lnTo>
                  <a:lnTo>
                    <a:pt x="197" y="166"/>
                  </a:lnTo>
                  <a:lnTo>
                    <a:pt x="225" y="129"/>
                  </a:lnTo>
                  <a:lnTo>
                    <a:pt x="248" y="89"/>
                  </a:lnTo>
                  <a:lnTo>
                    <a:pt x="264" y="4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4046538" y="2490788"/>
              <a:ext cx="431800" cy="430213"/>
            </a:xfrm>
            <a:custGeom>
              <a:avLst/>
              <a:gdLst>
                <a:gd name="T0" fmla="*/ 272 w 272"/>
                <a:gd name="T1" fmla="*/ 0 h 271"/>
                <a:gd name="T2" fmla="*/ 272 w 272"/>
                <a:gd name="T3" fmla="*/ 68 h 271"/>
                <a:gd name="T4" fmla="*/ 235 w 272"/>
                <a:gd name="T5" fmla="*/ 72 h 271"/>
                <a:gd name="T6" fmla="*/ 202 w 272"/>
                <a:gd name="T7" fmla="*/ 81 h 271"/>
                <a:gd name="T8" fmla="*/ 169 w 272"/>
                <a:gd name="T9" fmla="*/ 96 h 271"/>
                <a:gd name="T10" fmla="*/ 141 w 272"/>
                <a:gd name="T11" fmla="*/ 116 h 271"/>
                <a:gd name="T12" fmla="*/ 116 w 272"/>
                <a:gd name="T13" fmla="*/ 140 h 271"/>
                <a:gd name="T14" fmla="*/ 96 w 272"/>
                <a:gd name="T15" fmla="*/ 169 h 271"/>
                <a:gd name="T16" fmla="*/ 81 w 272"/>
                <a:gd name="T17" fmla="*/ 200 h 271"/>
                <a:gd name="T18" fmla="*/ 72 w 272"/>
                <a:gd name="T19" fmla="*/ 235 h 271"/>
                <a:gd name="T20" fmla="*/ 69 w 272"/>
                <a:gd name="T21" fmla="*/ 271 h 271"/>
                <a:gd name="T22" fmla="*/ 0 w 272"/>
                <a:gd name="T23" fmla="*/ 271 h 271"/>
                <a:gd name="T24" fmla="*/ 5 w 272"/>
                <a:gd name="T25" fmla="*/ 227 h 271"/>
                <a:gd name="T26" fmla="*/ 15 w 272"/>
                <a:gd name="T27" fmla="*/ 185 h 271"/>
                <a:gd name="T28" fmla="*/ 32 w 272"/>
                <a:gd name="T29" fmla="*/ 147 h 271"/>
                <a:gd name="T30" fmla="*/ 54 w 272"/>
                <a:gd name="T31" fmla="*/ 111 h 271"/>
                <a:gd name="T32" fmla="*/ 80 w 272"/>
                <a:gd name="T33" fmla="*/ 80 h 271"/>
                <a:gd name="T34" fmla="*/ 113 w 272"/>
                <a:gd name="T35" fmla="*/ 53 h 271"/>
                <a:gd name="T36" fmla="*/ 147 w 272"/>
                <a:gd name="T37" fmla="*/ 31 h 271"/>
                <a:gd name="T38" fmla="*/ 187 w 272"/>
                <a:gd name="T39" fmla="*/ 14 h 271"/>
                <a:gd name="T40" fmla="*/ 228 w 272"/>
                <a:gd name="T41" fmla="*/ 5 h 271"/>
                <a:gd name="T42" fmla="*/ 272 w 272"/>
                <a:gd name="T4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71">
                  <a:moveTo>
                    <a:pt x="272" y="0"/>
                  </a:moveTo>
                  <a:lnTo>
                    <a:pt x="272" y="68"/>
                  </a:lnTo>
                  <a:lnTo>
                    <a:pt x="235" y="72"/>
                  </a:lnTo>
                  <a:lnTo>
                    <a:pt x="202" y="81"/>
                  </a:lnTo>
                  <a:lnTo>
                    <a:pt x="169" y="96"/>
                  </a:lnTo>
                  <a:lnTo>
                    <a:pt x="141" y="116"/>
                  </a:lnTo>
                  <a:lnTo>
                    <a:pt x="116" y="140"/>
                  </a:lnTo>
                  <a:lnTo>
                    <a:pt x="96" y="169"/>
                  </a:lnTo>
                  <a:lnTo>
                    <a:pt x="81" y="200"/>
                  </a:lnTo>
                  <a:lnTo>
                    <a:pt x="72" y="235"/>
                  </a:lnTo>
                  <a:lnTo>
                    <a:pt x="69" y="271"/>
                  </a:lnTo>
                  <a:lnTo>
                    <a:pt x="0" y="271"/>
                  </a:lnTo>
                  <a:lnTo>
                    <a:pt x="5" y="227"/>
                  </a:lnTo>
                  <a:lnTo>
                    <a:pt x="15" y="185"/>
                  </a:lnTo>
                  <a:lnTo>
                    <a:pt x="32" y="147"/>
                  </a:lnTo>
                  <a:lnTo>
                    <a:pt x="54" y="111"/>
                  </a:lnTo>
                  <a:lnTo>
                    <a:pt x="80" y="80"/>
                  </a:lnTo>
                  <a:lnTo>
                    <a:pt x="113" y="53"/>
                  </a:lnTo>
                  <a:lnTo>
                    <a:pt x="147" y="31"/>
                  </a:lnTo>
                  <a:lnTo>
                    <a:pt x="187" y="14"/>
                  </a:lnTo>
                  <a:lnTo>
                    <a:pt x="228" y="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4478338" y="2921001"/>
              <a:ext cx="431800" cy="433388"/>
            </a:xfrm>
            <a:custGeom>
              <a:avLst/>
              <a:gdLst>
                <a:gd name="T0" fmla="*/ 205 w 272"/>
                <a:gd name="T1" fmla="*/ 0 h 273"/>
                <a:gd name="T2" fmla="*/ 272 w 272"/>
                <a:gd name="T3" fmla="*/ 0 h 273"/>
                <a:gd name="T4" fmla="*/ 272 w 272"/>
                <a:gd name="T5" fmla="*/ 1 h 273"/>
                <a:gd name="T6" fmla="*/ 269 w 272"/>
                <a:gd name="T7" fmla="*/ 45 h 273"/>
                <a:gd name="T8" fmla="*/ 258 w 272"/>
                <a:gd name="T9" fmla="*/ 87 h 273"/>
                <a:gd name="T10" fmla="*/ 242 w 272"/>
                <a:gd name="T11" fmla="*/ 126 h 273"/>
                <a:gd name="T12" fmla="*/ 220 w 272"/>
                <a:gd name="T13" fmla="*/ 162 h 273"/>
                <a:gd name="T14" fmla="*/ 192 w 272"/>
                <a:gd name="T15" fmla="*/ 193 h 273"/>
                <a:gd name="T16" fmla="*/ 161 w 272"/>
                <a:gd name="T17" fmla="*/ 221 h 273"/>
                <a:gd name="T18" fmla="*/ 125 w 272"/>
                <a:gd name="T19" fmla="*/ 243 h 273"/>
                <a:gd name="T20" fmla="*/ 86 w 272"/>
                <a:gd name="T21" fmla="*/ 259 h 273"/>
                <a:gd name="T22" fmla="*/ 44 w 272"/>
                <a:gd name="T23" fmla="*/ 270 h 273"/>
                <a:gd name="T24" fmla="*/ 0 w 272"/>
                <a:gd name="T25" fmla="*/ 273 h 273"/>
                <a:gd name="T26" fmla="*/ 0 w 272"/>
                <a:gd name="T27" fmla="*/ 273 h 273"/>
                <a:gd name="T28" fmla="*/ 0 w 272"/>
                <a:gd name="T29" fmla="*/ 206 h 273"/>
                <a:gd name="T30" fmla="*/ 0 w 272"/>
                <a:gd name="T31" fmla="*/ 206 h 273"/>
                <a:gd name="T32" fmla="*/ 37 w 272"/>
                <a:gd name="T33" fmla="*/ 203 h 273"/>
                <a:gd name="T34" fmla="*/ 72 w 272"/>
                <a:gd name="T35" fmla="*/ 193 h 273"/>
                <a:gd name="T36" fmla="*/ 103 w 272"/>
                <a:gd name="T37" fmla="*/ 178 h 273"/>
                <a:gd name="T38" fmla="*/ 132 w 272"/>
                <a:gd name="T39" fmla="*/ 157 h 273"/>
                <a:gd name="T40" fmla="*/ 157 w 272"/>
                <a:gd name="T41" fmla="*/ 133 h 273"/>
                <a:gd name="T42" fmla="*/ 177 w 272"/>
                <a:gd name="T43" fmla="*/ 104 h 273"/>
                <a:gd name="T44" fmla="*/ 192 w 272"/>
                <a:gd name="T45" fmla="*/ 73 h 273"/>
                <a:gd name="T46" fmla="*/ 202 w 272"/>
                <a:gd name="T47" fmla="*/ 38 h 273"/>
                <a:gd name="T48" fmla="*/ 205 w 272"/>
                <a:gd name="T49" fmla="*/ 1 h 273"/>
                <a:gd name="T50" fmla="*/ 205 w 272"/>
                <a:gd name="T5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73">
                  <a:moveTo>
                    <a:pt x="205" y="0"/>
                  </a:moveTo>
                  <a:lnTo>
                    <a:pt x="272" y="0"/>
                  </a:lnTo>
                  <a:lnTo>
                    <a:pt x="272" y="1"/>
                  </a:lnTo>
                  <a:lnTo>
                    <a:pt x="269" y="45"/>
                  </a:lnTo>
                  <a:lnTo>
                    <a:pt x="258" y="87"/>
                  </a:lnTo>
                  <a:lnTo>
                    <a:pt x="242" y="126"/>
                  </a:lnTo>
                  <a:lnTo>
                    <a:pt x="220" y="162"/>
                  </a:lnTo>
                  <a:lnTo>
                    <a:pt x="192" y="193"/>
                  </a:lnTo>
                  <a:lnTo>
                    <a:pt x="161" y="221"/>
                  </a:lnTo>
                  <a:lnTo>
                    <a:pt x="125" y="243"/>
                  </a:lnTo>
                  <a:lnTo>
                    <a:pt x="86" y="259"/>
                  </a:lnTo>
                  <a:lnTo>
                    <a:pt x="44" y="27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37" y="203"/>
                  </a:lnTo>
                  <a:lnTo>
                    <a:pt x="72" y="193"/>
                  </a:lnTo>
                  <a:lnTo>
                    <a:pt x="103" y="178"/>
                  </a:lnTo>
                  <a:lnTo>
                    <a:pt x="132" y="157"/>
                  </a:lnTo>
                  <a:lnTo>
                    <a:pt x="157" y="133"/>
                  </a:lnTo>
                  <a:lnTo>
                    <a:pt x="177" y="104"/>
                  </a:lnTo>
                  <a:lnTo>
                    <a:pt x="192" y="73"/>
                  </a:lnTo>
                  <a:lnTo>
                    <a:pt x="202" y="38"/>
                  </a:lnTo>
                  <a:lnTo>
                    <a:pt x="205" y="1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4478338" y="2490788"/>
              <a:ext cx="431800" cy="430213"/>
            </a:xfrm>
            <a:custGeom>
              <a:avLst/>
              <a:gdLst>
                <a:gd name="T0" fmla="*/ 0 w 272"/>
                <a:gd name="T1" fmla="*/ 0 h 271"/>
                <a:gd name="T2" fmla="*/ 44 w 272"/>
                <a:gd name="T3" fmla="*/ 4 h 271"/>
                <a:gd name="T4" fmla="*/ 86 w 272"/>
                <a:gd name="T5" fmla="*/ 14 h 271"/>
                <a:gd name="T6" fmla="*/ 125 w 272"/>
                <a:gd name="T7" fmla="*/ 31 h 271"/>
                <a:gd name="T8" fmla="*/ 161 w 272"/>
                <a:gd name="T9" fmla="*/ 53 h 271"/>
                <a:gd name="T10" fmla="*/ 192 w 272"/>
                <a:gd name="T11" fmla="*/ 80 h 271"/>
                <a:gd name="T12" fmla="*/ 219 w 272"/>
                <a:gd name="T13" fmla="*/ 111 h 271"/>
                <a:gd name="T14" fmla="*/ 242 w 272"/>
                <a:gd name="T15" fmla="*/ 147 h 271"/>
                <a:gd name="T16" fmla="*/ 258 w 272"/>
                <a:gd name="T17" fmla="*/ 185 h 271"/>
                <a:gd name="T18" fmla="*/ 269 w 272"/>
                <a:gd name="T19" fmla="*/ 227 h 271"/>
                <a:gd name="T20" fmla="*/ 272 w 272"/>
                <a:gd name="T21" fmla="*/ 271 h 271"/>
                <a:gd name="T22" fmla="*/ 205 w 272"/>
                <a:gd name="T23" fmla="*/ 271 h 271"/>
                <a:gd name="T24" fmla="*/ 202 w 272"/>
                <a:gd name="T25" fmla="*/ 235 h 271"/>
                <a:gd name="T26" fmla="*/ 192 w 272"/>
                <a:gd name="T27" fmla="*/ 200 h 271"/>
                <a:gd name="T28" fmla="*/ 177 w 272"/>
                <a:gd name="T29" fmla="*/ 169 h 271"/>
                <a:gd name="T30" fmla="*/ 157 w 272"/>
                <a:gd name="T31" fmla="*/ 140 h 271"/>
                <a:gd name="T32" fmla="*/ 132 w 272"/>
                <a:gd name="T33" fmla="*/ 116 h 271"/>
                <a:gd name="T34" fmla="*/ 103 w 272"/>
                <a:gd name="T35" fmla="*/ 96 h 271"/>
                <a:gd name="T36" fmla="*/ 72 w 272"/>
                <a:gd name="T37" fmla="*/ 81 h 271"/>
                <a:gd name="T38" fmla="*/ 37 w 272"/>
                <a:gd name="T39" fmla="*/ 71 h 271"/>
                <a:gd name="T40" fmla="*/ 0 w 272"/>
                <a:gd name="T41" fmla="*/ 68 h 271"/>
                <a:gd name="T42" fmla="*/ 0 w 272"/>
                <a:gd name="T43" fmla="*/ 68 h 271"/>
                <a:gd name="T44" fmla="*/ 0 w 272"/>
                <a:gd name="T45" fmla="*/ 0 h 271"/>
                <a:gd name="T46" fmla="*/ 0 w 272"/>
                <a:gd name="T4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2" h="271">
                  <a:moveTo>
                    <a:pt x="0" y="0"/>
                  </a:moveTo>
                  <a:lnTo>
                    <a:pt x="44" y="4"/>
                  </a:lnTo>
                  <a:lnTo>
                    <a:pt x="86" y="14"/>
                  </a:lnTo>
                  <a:lnTo>
                    <a:pt x="125" y="31"/>
                  </a:lnTo>
                  <a:lnTo>
                    <a:pt x="161" y="53"/>
                  </a:lnTo>
                  <a:lnTo>
                    <a:pt x="192" y="80"/>
                  </a:lnTo>
                  <a:lnTo>
                    <a:pt x="219" y="111"/>
                  </a:lnTo>
                  <a:lnTo>
                    <a:pt x="242" y="147"/>
                  </a:lnTo>
                  <a:lnTo>
                    <a:pt x="258" y="185"/>
                  </a:lnTo>
                  <a:lnTo>
                    <a:pt x="269" y="227"/>
                  </a:lnTo>
                  <a:lnTo>
                    <a:pt x="272" y="271"/>
                  </a:lnTo>
                  <a:lnTo>
                    <a:pt x="205" y="271"/>
                  </a:lnTo>
                  <a:lnTo>
                    <a:pt x="202" y="235"/>
                  </a:lnTo>
                  <a:lnTo>
                    <a:pt x="192" y="200"/>
                  </a:lnTo>
                  <a:lnTo>
                    <a:pt x="177" y="169"/>
                  </a:lnTo>
                  <a:lnTo>
                    <a:pt x="157" y="140"/>
                  </a:lnTo>
                  <a:lnTo>
                    <a:pt x="132" y="116"/>
                  </a:lnTo>
                  <a:lnTo>
                    <a:pt x="103" y="96"/>
                  </a:lnTo>
                  <a:lnTo>
                    <a:pt x="72" y="81"/>
                  </a:lnTo>
                  <a:lnTo>
                    <a:pt x="37" y="7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4046538" y="2921001"/>
              <a:ext cx="431800" cy="433388"/>
            </a:xfrm>
            <a:custGeom>
              <a:avLst/>
              <a:gdLst>
                <a:gd name="T0" fmla="*/ 0 w 272"/>
                <a:gd name="T1" fmla="*/ 0 h 273"/>
                <a:gd name="T2" fmla="*/ 69 w 272"/>
                <a:gd name="T3" fmla="*/ 0 h 273"/>
                <a:gd name="T4" fmla="*/ 69 w 272"/>
                <a:gd name="T5" fmla="*/ 1 h 273"/>
                <a:gd name="T6" fmla="*/ 71 w 272"/>
                <a:gd name="T7" fmla="*/ 38 h 273"/>
                <a:gd name="T8" fmla="*/ 81 w 272"/>
                <a:gd name="T9" fmla="*/ 73 h 273"/>
                <a:gd name="T10" fmla="*/ 96 w 272"/>
                <a:gd name="T11" fmla="*/ 104 h 273"/>
                <a:gd name="T12" fmla="*/ 116 w 272"/>
                <a:gd name="T13" fmla="*/ 133 h 273"/>
                <a:gd name="T14" fmla="*/ 140 w 272"/>
                <a:gd name="T15" fmla="*/ 157 h 273"/>
                <a:gd name="T16" fmla="*/ 169 w 272"/>
                <a:gd name="T17" fmla="*/ 178 h 273"/>
                <a:gd name="T18" fmla="*/ 201 w 272"/>
                <a:gd name="T19" fmla="*/ 193 h 273"/>
                <a:gd name="T20" fmla="*/ 235 w 272"/>
                <a:gd name="T21" fmla="*/ 203 h 273"/>
                <a:gd name="T22" fmla="*/ 272 w 272"/>
                <a:gd name="T23" fmla="*/ 206 h 273"/>
                <a:gd name="T24" fmla="*/ 272 w 272"/>
                <a:gd name="T25" fmla="*/ 273 h 273"/>
                <a:gd name="T26" fmla="*/ 228 w 272"/>
                <a:gd name="T27" fmla="*/ 270 h 273"/>
                <a:gd name="T28" fmla="*/ 187 w 272"/>
                <a:gd name="T29" fmla="*/ 259 h 273"/>
                <a:gd name="T30" fmla="*/ 147 w 272"/>
                <a:gd name="T31" fmla="*/ 243 h 273"/>
                <a:gd name="T32" fmla="*/ 111 w 272"/>
                <a:gd name="T33" fmla="*/ 221 h 273"/>
                <a:gd name="T34" fmla="*/ 80 w 272"/>
                <a:gd name="T35" fmla="*/ 193 h 273"/>
                <a:gd name="T36" fmla="*/ 54 w 272"/>
                <a:gd name="T37" fmla="*/ 162 h 273"/>
                <a:gd name="T38" fmla="*/ 32 w 272"/>
                <a:gd name="T39" fmla="*/ 126 h 273"/>
                <a:gd name="T40" fmla="*/ 14 w 272"/>
                <a:gd name="T41" fmla="*/ 87 h 273"/>
                <a:gd name="T42" fmla="*/ 4 w 272"/>
                <a:gd name="T43" fmla="*/ 45 h 273"/>
                <a:gd name="T44" fmla="*/ 0 w 272"/>
                <a:gd name="T45" fmla="*/ 1 h 273"/>
                <a:gd name="T46" fmla="*/ 0 w 272"/>
                <a:gd name="T4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2" h="273">
                  <a:moveTo>
                    <a:pt x="0" y="0"/>
                  </a:moveTo>
                  <a:lnTo>
                    <a:pt x="69" y="0"/>
                  </a:lnTo>
                  <a:lnTo>
                    <a:pt x="69" y="1"/>
                  </a:lnTo>
                  <a:lnTo>
                    <a:pt x="71" y="38"/>
                  </a:lnTo>
                  <a:lnTo>
                    <a:pt x="81" y="73"/>
                  </a:lnTo>
                  <a:lnTo>
                    <a:pt x="96" y="104"/>
                  </a:lnTo>
                  <a:lnTo>
                    <a:pt x="116" y="133"/>
                  </a:lnTo>
                  <a:lnTo>
                    <a:pt x="140" y="157"/>
                  </a:lnTo>
                  <a:lnTo>
                    <a:pt x="169" y="178"/>
                  </a:lnTo>
                  <a:lnTo>
                    <a:pt x="201" y="193"/>
                  </a:lnTo>
                  <a:lnTo>
                    <a:pt x="235" y="203"/>
                  </a:lnTo>
                  <a:lnTo>
                    <a:pt x="272" y="206"/>
                  </a:lnTo>
                  <a:lnTo>
                    <a:pt x="272" y="273"/>
                  </a:lnTo>
                  <a:lnTo>
                    <a:pt x="228" y="270"/>
                  </a:lnTo>
                  <a:lnTo>
                    <a:pt x="187" y="259"/>
                  </a:lnTo>
                  <a:lnTo>
                    <a:pt x="147" y="243"/>
                  </a:lnTo>
                  <a:lnTo>
                    <a:pt x="111" y="221"/>
                  </a:lnTo>
                  <a:lnTo>
                    <a:pt x="80" y="193"/>
                  </a:lnTo>
                  <a:lnTo>
                    <a:pt x="54" y="162"/>
                  </a:lnTo>
                  <a:lnTo>
                    <a:pt x="32" y="126"/>
                  </a:lnTo>
                  <a:lnTo>
                    <a:pt x="14" y="87"/>
                  </a:lnTo>
                  <a:lnTo>
                    <a:pt x="4" y="4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7269937" y="3804528"/>
            <a:ext cx="3523964" cy="1493837"/>
          </a:xfrm>
          <a:prstGeom prst="roundRect">
            <a:avLst>
              <a:gd name="adj" fmla="val 4736"/>
            </a:avLst>
          </a:pr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HW attacks on CPU &amp; other parts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Current examples: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Intel Clear"/>
              </a:rPr>
              <a:t>Rowhammer</a:t>
            </a: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  <a:latin typeface="Intel Clear"/>
              </a:rPr>
              <a:t>Spectre</a:t>
            </a: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, Meltdown, Foreshadow, …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02287" y="2120189"/>
            <a:ext cx="3556882" cy="1493838"/>
          </a:xfrm>
          <a:prstGeom prst="roundRect">
            <a:avLst>
              <a:gd name="adj" fmla="val 4736"/>
            </a:avLst>
          </a:pr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000" dirty="0" smtClean="0"/>
              <a:t>Mobile </a:t>
            </a:r>
            <a:r>
              <a:rPr lang="en-GB" sz="2000" dirty="0"/>
              <a:t>platform </a:t>
            </a:r>
            <a:r>
              <a:rPr lang="en-GB" sz="2000" dirty="0" smtClean="0"/>
              <a:t>security</a:t>
            </a:r>
          </a:p>
          <a:p>
            <a:endParaRPr lang="en-GB" dirty="0"/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Gradual development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MAC mechanisms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OS kernel hardening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502287" y="3813300"/>
            <a:ext cx="3523964" cy="1493837"/>
          </a:xfrm>
          <a:prstGeom prst="roundRect">
            <a:avLst>
              <a:gd name="adj" fmla="val 4736"/>
            </a:avLst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Decentralized aspects of </a:t>
            </a:r>
            <a:r>
              <a:rPr lang="en-US" dirty="0" err="1" smtClean="0">
                <a:solidFill>
                  <a:prstClr val="white"/>
                </a:solidFill>
                <a:latin typeface="Intel Clear"/>
              </a:rPr>
              <a:t>IoT</a:t>
            </a:r>
            <a:endParaRPr lang="en-US" dirty="0" smtClean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New security challenges: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Easy device discovery, interoperability, semantic search, …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16457" y="2120189"/>
            <a:ext cx="3577444" cy="1493837"/>
          </a:xfrm>
          <a:prstGeom prst="roundRect">
            <a:avLst>
              <a:gd name="adj" fmla="val 4736"/>
            </a:avLst>
          </a:pr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Embedded devices platform security</a:t>
            </a:r>
            <a:endParaRPr lang="en-US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 smtClean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Major focus &amp; development area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OS kernel hardening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5062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Mobile and </a:t>
            </a:r>
            <a:r>
              <a:rPr lang="en-GB" dirty="0"/>
              <a:t>e</a:t>
            </a:r>
            <a:r>
              <a:rPr lang="en-GB" dirty="0" smtClean="0"/>
              <a:t>mbedded devices around us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8492359" y="1884833"/>
            <a:ext cx="2397070" cy="1216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Personal devices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9980" y="1884836"/>
            <a:ext cx="2085087" cy="12165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In-Vehicle entertainment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99980" y="4479267"/>
            <a:ext cx="2085087" cy="12165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Smart Home systems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1276" y="3179076"/>
            <a:ext cx="2202240" cy="1216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Building automation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83" y="4474504"/>
            <a:ext cx="2723343" cy="1216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Healthcare devices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55" y="1884832"/>
            <a:ext cx="1652516" cy="12165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04" y="3177744"/>
            <a:ext cx="1624163" cy="12165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09" y="1887992"/>
            <a:ext cx="1820945" cy="12117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104" y="3180261"/>
            <a:ext cx="1911323" cy="121537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2455" y="3180261"/>
            <a:ext cx="2234316" cy="121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Environment controls &amp; drones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709" y="4474959"/>
            <a:ext cx="1820945" cy="12208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55" y="4474959"/>
            <a:ext cx="1331732" cy="1221318"/>
          </a:xfrm>
          <a:prstGeom prst="rect">
            <a:avLst/>
          </a:prstGeom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800" smtClean="0"/>
              <a:t>2</a:t>
            </a:fld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35826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70" y="1193800"/>
            <a:ext cx="4727287" cy="3158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But attacks against them are pervasive</a:t>
            </a:r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76" y="3932806"/>
            <a:ext cx="4633252" cy="2551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112" y="4777025"/>
            <a:ext cx="4219231" cy="1829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887" y="4493063"/>
            <a:ext cx="3496572" cy="2113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63" y="1193800"/>
            <a:ext cx="4261680" cy="1966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870" y="2311879"/>
            <a:ext cx="2731584" cy="142647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800" smtClean="0"/>
              <a:t>3</a:t>
            </a:fld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3194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platform security?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4</a:t>
            </a:fld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1580472" y="2040577"/>
            <a:ext cx="937138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5975" indent="-143827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3538" indent="-287972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2688" indent="-432117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0250" indent="-5764213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fi-FI" sz="2400" i="1" dirty="0"/>
              <a:t>“… encryption on the Internet is like arranging an armored car to deliver credit card information from someone </a:t>
            </a:r>
            <a:r>
              <a:rPr lang="fi-FI" sz="2400" i="1" dirty="0" smtClean="0"/>
              <a:t>living in </a:t>
            </a:r>
            <a:r>
              <a:rPr lang="fi-FI" sz="2400" i="1" dirty="0"/>
              <a:t>a </a:t>
            </a:r>
            <a:r>
              <a:rPr lang="fi-FI" sz="2400" i="1" dirty="0" smtClean="0"/>
              <a:t>cardboard </a:t>
            </a:r>
            <a:r>
              <a:rPr lang="fi-FI" sz="2400" i="1" dirty="0"/>
              <a:t>box to someone living on a park bench</a:t>
            </a:r>
            <a:r>
              <a:rPr lang="fi-FI" sz="2400" i="1" dirty="0" smtClean="0"/>
              <a:t>”	</a:t>
            </a:r>
            <a:r>
              <a:rPr lang="fi-FI" sz="2400" dirty="0" smtClean="0"/>
              <a:t>- 		attributed </a:t>
            </a:r>
            <a:r>
              <a:rPr lang="fi-FI" sz="2400" dirty="0"/>
              <a:t>to Gene Spafford</a:t>
            </a:r>
          </a:p>
        </p:txBody>
      </p:sp>
    </p:spTree>
    <p:extLst>
      <p:ext uri="{BB962C8B-B14F-4D97-AF65-F5344CB8AC3E}">
        <p14:creationId xmlns:p14="http://schemas.microsoft.com/office/powerpoint/2010/main" val="9965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platform security? 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9696" y="3619188"/>
            <a:ext cx="667578" cy="1315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2259" y="2281803"/>
            <a:ext cx="1578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Mobile </a:t>
            </a:r>
          </a:p>
          <a:p>
            <a:pPr algn="ctr"/>
            <a:r>
              <a:rPr lang="en-GB" dirty="0" smtClean="0"/>
              <a:t>or </a:t>
            </a:r>
          </a:p>
          <a:p>
            <a:pPr algn="ctr"/>
            <a:r>
              <a:rPr lang="en-GB" dirty="0" smtClean="0"/>
              <a:t>Embedded device</a:t>
            </a:r>
            <a:endParaRPr lang="fi-FI" dirty="0"/>
          </a:p>
        </p:txBody>
      </p:sp>
      <p:sp>
        <p:nvSpPr>
          <p:cNvPr id="10" name="Hexagon 9"/>
          <p:cNvSpPr/>
          <p:nvPr/>
        </p:nvSpPr>
        <p:spPr>
          <a:xfrm>
            <a:off x="6092047" y="4133452"/>
            <a:ext cx="1560077" cy="1214926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5525272" y="2866002"/>
            <a:ext cx="1086082" cy="936276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89850" y="1407756"/>
            <a:ext cx="194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Protection mechanisms</a:t>
            </a:r>
          </a:p>
        </p:txBody>
      </p:sp>
      <p:sp>
        <p:nvSpPr>
          <p:cNvPr id="97" name="Hexagon 96"/>
          <p:cNvSpPr/>
          <p:nvPr/>
        </p:nvSpPr>
        <p:spPr>
          <a:xfrm>
            <a:off x="6589235" y="1592003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676"/>
          <p:cNvSpPr>
            <a:spLocks noEditPoints="1"/>
          </p:cNvSpPr>
          <p:nvPr/>
        </p:nvSpPr>
        <p:spPr bwMode="auto">
          <a:xfrm>
            <a:off x="7104281" y="2248326"/>
            <a:ext cx="454849" cy="393425"/>
          </a:xfrm>
          <a:custGeom>
            <a:avLst/>
            <a:gdLst>
              <a:gd name="T0" fmla="*/ 32 w 426"/>
              <a:gd name="T1" fmla="*/ 228 h 285"/>
              <a:gd name="T2" fmla="*/ 20 w 426"/>
              <a:gd name="T3" fmla="*/ 248 h 285"/>
              <a:gd name="T4" fmla="*/ 32 w 426"/>
              <a:gd name="T5" fmla="*/ 267 h 285"/>
              <a:gd name="T6" fmla="*/ 53 w 426"/>
              <a:gd name="T7" fmla="*/ 271 h 285"/>
              <a:gd name="T8" fmla="*/ 69 w 426"/>
              <a:gd name="T9" fmla="*/ 256 h 285"/>
              <a:gd name="T10" fmla="*/ 65 w 426"/>
              <a:gd name="T11" fmla="*/ 234 h 285"/>
              <a:gd name="T12" fmla="*/ 45 w 426"/>
              <a:gd name="T13" fmla="*/ 224 h 285"/>
              <a:gd name="T14" fmla="*/ 407 w 426"/>
              <a:gd name="T15" fmla="*/ 203 h 285"/>
              <a:gd name="T16" fmla="*/ 426 w 426"/>
              <a:gd name="T17" fmla="*/ 220 h 285"/>
              <a:gd name="T18" fmla="*/ 426 w 426"/>
              <a:gd name="T19" fmla="*/ 265 h 285"/>
              <a:gd name="T20" fmla="*/ 407 w 426"/>
              <a:gd name="T21" fmla="*/ 283 h 285"/>
              <a:gd name="T22" fmla="*/ 20 w 426"/>
              <a:gd name="T23" fmla="*/ 283 h 285"/>
              <a:gd name="T24" fmla="*/ 2 w 426"/>
              <a:gd name="T25" fmla="*/ 265 h 285"/>
              <a:gd name="T26" fmla="*/ 2 w 426"/>
              <a:gd name="T27" fmla="*/ 220 h 285"/>
              <a:gd name="T28" fmla="*/ 20 w 426"/>
              <a:gd name="T29" fmla="*/ 203 h 285"/>
              <a:gd name="T30" fmla="*/ 37 w 426"/>
              <a:gd name="T31" fmla="*/ 122 h 285"/>
              <a:gd name="T32" fmla="*/ 22 w 426"/>
              <a:gd name="T33" fmla="*/ 138 h 285"/>
              <a:gd name="T34" fmla="*/ 26 w 426"/>
              <a:gd name="T35" fmla="*/ 159 h 285"/>
              <a:gd name="T36" fmla="*/ 45 w 426"/>
              <a:gd name="T37" fmla="*/ 171 h 285"/>
              <a:gd name="T38" fmla="*/ 65 w 426"/>
              <a:gd name="T39" fmla="*/ 159 h 285"/>
              <a:gd name="T40" fmla="*/ 69 w 426"/>
              <a:gd name="T41" fmla="*/ 138 h 285"/>
              <a:gd name="T42" fmla="*/ 53 w 426"/>
              <a:gd name="T43" fmla="*/ 122 h 285"/>
              <a:gd name="T44" fmla="*/ 397 w 426"/>
              <a:gd name="T45" fmla="*/ 100 h 285"/>
              <a:gd name="T46" fmla="*/ 421 w 426"/>
              <a:gd name="T47" fmla="*/ 112 h 285"/>
              <a:gd name="T48" fmla="*/ 426 w 426"/>
              <a:gd name="T49" fmla="*/ 155 h 285"/>
              <a:gd name="T50" fmla="*/ 415 w 426"/>
              <a:gd name="T51" fmla="*/ 179 h 285"/>
              <a:gd name="T52" fmla="*/ 30 w 426"/>
              <a:gd name="T53" fmla="*/ 185 h 285"/>
              <a:gd name="T54" fmla="*/ 6 w 426"/>
              <a:gd name="T55" fmla="*/ 173 h 285"/>
              <a:gd name="T56" fmla="*/ 0 w 426"/>
              <a:gd name="T57" fmla="*/ 130 h 285"/>
              <a:gd name="T58" fmla="*/ 12 w 426"/>
              <a:gd name="T59" fmla="*/ 106 h 285"/>
              <a:gd name="T60" fmla="*/ 45 w 426"/>
              <a:gd name="T61" fmla="*/ 20 h 285"/>
              <a:gd name="T62" fmla="*/ 26 w 426"/>
              <a:gd name="T63" fmla="*/ 30 h 285"/>
              <a:gd name="T64" fmla="*/ 22 w 426"/>
              <a:gd name="T65" fmla="*/ 51 h 285"/>
              <a:gd name="T66" fmla="*/ 37 w 426"/>
              <a:gd name="T67" fmla="*/ 67 h 285"/>
              <a:gd name="T68" fmla="*/ 59 w 426"/>
              <a:gd name="T69" fmla="*/ 63 h 285"/>
              <a:gd name="T70" fmla="*/ 69 w 426"/>
              <a:gd name="T71" fmla="*/ 44 h 285"/>
              <a:gd name="T72" fmla="*/ 59 w 426"/>
              <a:gd name="T73" fmla="*/ 24 h 285"/>
              <a:gd name="T74" fmla="*/ 30 w 426"/>
              <a:gd name="T75" fmla="*/ 0 h 285"/>
              <a:gd name="T76" fmla="*/ 415 w 426"/>
              <a:gd name="T77" fmla="*/ 6 h 285"/>
              <a:gd name="T78" fmla="*/ 426 w 426"/>
              <a:gd name="T79" fmla="*/ 30 h 285"/>
              <a:gd name="T80" fmla="*/ 421 w 426"/>
              <a:gd name="T81" fmla="*/ 71 h 285"/>
              <a:gd name="T82" fmla="*/ 397 w 426"/>
              <a:gd name="T83" fmla="*/ 85 h 285"/>
              <a:gd name="T84" fmla="*/ 12 w 426"/>
              <a:gd name="T85" fmla="*/ 79 h 285"/>
              <a:gd name="T86" fmla="*/ 0 w 426"/>
              <a:gd name="T87" fmla="*/ 55 h 285"/>
              <a:gd name="T88" fmla="*/ 6 w 426"/>
              <a:gd name="T89" fmla="*/ 12 h 285"/>
              <a:gd name="T90" fmla="*/ 30 w 426"/>
              <a:gd name="T9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285">
                <a:moveTo>
                  <a:pt x="45" y="224"/>
                </a:moveTo>
                <a:lnTo>
                  <a:pt x="37" y="226"/>
                </a:lnTo>
                <a:lnTo>
                  <a:pt x="32" y="228"/>
                </a:lnTo>
                <a:lnTo>
                  <a:pt x="26" y="234"/>
                </a:lnTo>
                <a:lnTo>
                  <a:pt x="22" y="240"/>
                </a:lnTo>
                <a:lnTo>
                  <a:pt x="20" y="248"/>
                </a:lnTo>
                <a:lnTo>
                  <a:pt x="22" y="256"/>
                </a:lnTo>
                <a:lnTo>
                  <a:pt x="26" y="263"/>
                </a:lnTo>
                <a:lnTo>
                  <a:pt x="32" y="267"/>
                </a:lnTo>
                <a:lnTo>
                  <a:pt x="37" y="271"/>
                </a:lnTo>
                <a:lnTo>
                  <a:pt x="45" y="273"/>
                </a:lnTo>
                <a:lnTo>
                  <a:pt x="53" y="271"/>
                </a:lnTo>
                <a:lnTo>
                  <a:pt x="59" y="267"/>
                </a:lnTo>
                <a:lnTo>
                  <a:pt x="65" y="263"/>
                </a:lnTo>
                <a:lnTo>
                  <a:pt x="69" y="256"/>
                </a:lnTo>
                <a:lnTo>
                  <a:pt x="69" y="248"/>
                </a:lnTo>
                <a:lnTo>
                  <a:pt x="69" y="240"/>
                </a:lnTo>
                <a:lnTo>
                  <a:pt x="65" y="234"/>
                </a:lnTo>
                <a:lnTo>
                  <a:pt x="59" y="228"/>
                </a:lnTo>
                <a:lnTo>
                  <a:pt x="53" y="226"/>
                </a:lnTo>
                <a:lnTo>
                  <a:pt x="45" y="224"/>
                </a:lnTo>
                <a:close/>
                <a:moveTo>
                  <a:pt x="30" y="201"/>
                </a:moveTo>
                <a:lnTo>
                  <a:pt x="397" y="201"/>
                </a:lnTo>
                <a:lnTo>
                  <a:pt x="407" y="203"/>
                </a:lnTo>
                <a:lnTo>
                  <a:pt x="415" y="207"/>
                </a:lnTo>
                <a:lnTo>
                  <a:pt x="421" y="212"/>
                </a:lnTo>
                <a:lnTo>
                  <a:pt x="426" y="220"/>
                </a:lnTo>
                <a:lnTo>
                  <a:pt x="426" y="230"/>
                </a:lnTo>
                <a:lnTo>
                  <a:pt x="426" y="256"/>
                </a:lnTo>
                <a:lnTo>
                  <a:pt x="426" y="265"/>
                </a:lnTo>
                <a:lnTo>
                  <a:pt x="421" y="273"/>
                </a:lnTo>
                <a:lnTo>
                  <a:pt x="415" y="279"/>
                </a:lnTo>
                <a:lnTo>
                  <a:pt x="407" y="283"/>
                </a:lnTo>
                <a:lnTo>
                  <a:pt x="397" y="285"/>
                </a:lnTo>
                <a:lnTo>
                  <a:pt x="30" y="285"/>
                </a:lnTo>
                <a:lnTo>
                  <a:pt x="20" y="283"/>
                </a:lnTo>
                <a:lnTo>
                  <a:pt x="12" y="279"/>
                </a:lnTo>
                <a:lnTo>
                  <a:pt x="6" y="273"/>
                </a:lnTo>
                <a:lnTo>
                  <a:pt x="2" y="265"/>
                </a:lnTo>
                <a:lnTo>
                  <a:pt x="0" y="256"/>
                </a:lnTo>
                <a:lnTo>
                  <a:pt x="0" y="230"/>
                </a:lnTo>
                <a:lnTo>
                  <a:pt x="2" y="220"/>
                </a:lnTo>
                <a:lnTo>
                  <a:pt x="6" y="212"/>
                </a:lnTo>
                <a:lnTo>
                  <a:pt x="12" y="207"/>
                </a:lnTo>
                <a:lnTo>
                  <a:pt x="20" y="203"/>
                </a:lnTo>
                <a:lnTo>
                  <a:pt x="30" y="201"/>
                </a:lnTo>
                <a:close/>
                <a:moveTo>
                  <a:pt x="45" y="122"/>
                </a:moveTo>
                <a:lnTo>
                  <a:pt x="37" y="122"/>
                </a:lnTo>
                <a:lnTo>
                  <a:pt x="32" y="126"/>
                </a:lnTo>
                <a:lnTo>
                  <a:pt x="26" y="132"/>
                </a:lnTo>
                <a:lnTo>
                  <a:pt x="22" y="138"/>
                </a:lnTo>
                <a:lnTo>
                  <a:pt x="20" y="146"/>
                </a:lnTo>
                <a:lnTo>
                  <a:pt x="22" y="154"/>
                </a:lnTo>
                <a:lnTo>
                  <a:pt x="26" y="159"/>
                </a:lnTo>
                <a:lnTo>
                  <a:pt x="32" y="165"/>
                </a:lnTo>
                <a:lnTo>
                  <a:pt x="37" y="169"/>
                </a:lnTo>
                <a:lnTo>
                  <a:pt x="45" y="171"/>
                </a:lnTo>
                <a:lnTo>
                  <a:pt x="53" y="169"/>
                </a:lnTo>
                <a:lnTo>
                  <a:pt x="59" y="165"/>
                </a:lnTo>
                <a:lnTo>
                  <a:pt x="65" y="159"/>
                </a:lnTo>
                <a:lnTo>
                  <a:pt x="69" y="154"/>
                </a:lnTo>
                <a:lnTo>
                  <a:pt x="69" y="146"/>
                </a:lnTo>
                <a:lnTo>
                  <a:pt x="69" y="138"/>
                </a:lnTo>
                <a:lnTo>
                  <a:pt x="65" y="132"/>
                </a:lnTo>
                <a:lnTo>
                  <a:pt x="59" y="126"/>
                </a:lnTo>
                <a:lnTo>
                  <a:pt x="53" y="122"/>
                </a:lnTo>
                <a:lnTo>
                  <a:pt x="45" y="122"/>
                </a:lnTo>
                <a:close/>
                <a:moveTo>
                  <a:pt x="30" y="100"/>
                </a:moveTo>
                <a:lnTo>
                  <a:pt x="397" y="100"/>
                </a:lnTo>
                <a:lnTo>
                  <a:pt x="407" y="102"/>
                </a:lnTo>
                <a:lnTo>
                  <a:pt x="415" y="106"/>
                </a:lnTo>
                <a:lnTo>
                  <a:pt x="421" y="112"/>
                </a:lnTo>
                <a:lnTo>
                  <a:pt x="426" y="120"/>
                </a:lnTo>
                <a:lnTo>
                  <a:pt x="426" y="130"/>
                </a:lnTo>
                <a:lnTo>
                  <a:pt x="426" y="155"/>
                </a:lnTo>
                <a:lnTo>
                  <a:pt x="426" y="163"/>
                </a:lnTo>
                <a:lnTo>
                  <a:pt x="421" y="173"/>
                </a:lnTo>
                <a:lnTo>
                  <a:pt x="415" y="179"/>
                </a:lnTo>
                <a:lnTo>
                  <a:pt x="407" y="183"/>
                </a:lnTo>
                <a:lnTo>
                  <a:pt x="397" y="185"/>
                </a:lnTo>
                <a:lnTo>
                  <a:pt x="30" y="185"/>
                </a:lnTo>
                <a:lnTo>
                  <a:pt x="20" y="183"/>
                </a:lnTo>
                <a:lnTo>
                  <a:pt x="12" y="179"/>
                </a:lnTo>
                <a:lnTo>
                  <a:pt x="6" y="173"/>
                </a:lnTo>
                <a:lnTo>
                  <a:pt x="2" y="163"/>
                </a:lnTo>
                <a:lnTo>
                  <a:pt x="0" y="155"/>
                </a:lnTo>
                <a:lnTo>
                  <a:pt x="0" y="130"/>
                </a:lnTo>
                <a:lnTo>
                  <a:pt x="2" y="120"/>
                </a:lnTo>
                <a:lnTo>
                  <a:pt x="6" y="112"/>
                </a:lnTo>
                <a:lnTo>
                  <a:pt x="12" y="106"/>
                </a:lnTo>
                <a:lnTo>
                  <a:pt x="20" y="102"/>
                </a:lnTo>
                <a:lnTo>
                  <a:pt x="30" y="100"/>
                </a:lnTo>
                <a:close/>
                <a:moveTo>
                  <a:pt x="45" y="20"/>
                </a:moveTo>
                <a:lnTo>
                  <a:pt x="37" y="20"/>
                </a:lnTo>
                <a:lnTo>
                  <a:pt x="32" y="24"/>
                </a:lnTo>
                <a:lnTo>
                  <a:pt x="26" y="30"/>
                </a:lnTo>
                <a:lnTo>
                  <a:pt x="22" y="36"/>
                </a:lnTo>
                <a:lnTo>
                  <a:pt x="20" y="44"/>
                </a:lnTo>
                <a:lnTo>
                  <a:pt x="22" y="51"/>
                </a:lnTo>
                <a:lnTo>
                  <a:pt x="26" y="57"/>
                </a:lnTo>
                <a:lnTo>
                  <a:pt x="32" y="63"/>
                </a:lnTo>
                <a:lnTo>
                  <a:pt x="37" y="67"/>
                </a:lnTo>
                <a:lnTo>
                  <a:pt x="45" y="67"/>
                </a:lnTo>
                <a:lnTo>
                  <a:pt x="53" y="67"/>
                </a:lnTo>
                <a:lnTo>
                  <a:pt x="59" y="63"/>
                </a:lnTo>
                <a:lnTo>
                  <a:pt x="65" y="57"/>
                </a:lnTo>
                <a:lnTo>
                  <a:pt x="69" y="51"/>
                </a:lnTo>
                <a:lnTo>
                  <a:pt x="69" y="44"/>
                </a:lnTo>
                <a:lnTo>
                  <a:pt x="69" y="36"/>
                </a:lnTo>
                <a:lnTo>
                  <a:pt x="65" y="30"/>
                </a:lnTo>
                <a:lnTo>
                  <a:pt x="59" y="24"/>
                </a:lnTo>
                <a:lnTo>
                  <a:pt x="53" y="20"/>
                </a:lnTo>
                <a:lnTo>
                  <a:pt x="45" y="20"/>
                </a:lnTo>
                <a:close/>
                <a:moveTo>
                  <a:pt x="30" y="0"/>
                </a:moveTo>
                <a:lnTo>
                  <a:pt x="397" y="0"/>
                </a:lnTo>
                <a:lnTo>
                  <a:pt x="407" y="2"/>
                </a:lnTo>
                <a:lnTo>
                  <a:pt x="415" y="6"/>
                </a:lnTo>
                <a:lnTo>
                  <a:pt x="421" y="12"/>
                </a:lnTo>
                <a:lnTo>
                  <a:pt x="426" y="20"/>
                </a:lnTo>
                <a:lnTo>
                  <a:pt x="426" y="30"/>
                </a:lnTo>
                <a:lnTo>
                  <a:pt x="426" y="55"/>
                </a:lnTo>
                <a:lnTo>
                  <a:pt x="426" y="63"/>
                </a:lnTo>
                <a:lnTo>
                  <a:pt x="421" y="71"/>
                </a:lnTo>
                <a:lnTo>
                  <a:pt x="415" y="79"/>
                </a:lnTo>
                <a:lnTo>
                  <a:pt x="407" y="83"/>
                </a:lnTo>
                <a:lnTo>
                  <a:pt x="397" y="85"/>
                </a:lnTo>
                <a:lnTo>
                  <a:pt x="30" y="85"/>
                </a:lnTo>
                <a:lnTo>
                  <a:pt x="20" y="83"/>
                </a:lnTo>
                <a:lnTo>
                  <a:pt x="12" y="79"/>
                </a:lnTo>
                <a:lnTo>
                  <a:pt x="6" y="71"/>
                </a:lnTo>
                <a:lnTo>
                  <a:pt x="2" y="63"/>
                </a:lnTo>
                <a:lnTo>
                  <a:pt x="0" y="55"/>
                </a:lnTo>
                <a:lnTo>
                  <a:pt x="0" y="30"/>
                </a:lnTo>
                <a:lnTo>
                  <a:pt x="2" y="20"/>
                </a:lnTo>
                <a:lnTo>
                  <a:pt x="6" y="12"/>
                </a:lnTo>
                <a:lnTo>
                  <a:pt x="12" y="6"/>
                </a:lnTo>
                <a:lnTo>
                  <a:pt x="20" y="2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89920" y="1638620"/>
            <a:ext cx="883572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Access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Control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1" name="Double Bracket 90"/>
          <p:cNvSpPr/>
          <p:nvPr/>
        </p:nvSpPr>
        <p:spPr>
          <a:xfrm>
            <a:off x="2077582" y="2648755"/>
            <a:ext cx="3301869" cy="3362885"/>
          </a:xfrm>
          <a:prstGeom prst="bracketPair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Hexagon 8"/>
          <p:cNvSpPr/>
          <p:nvPr/>
        </p:nvSpPr>
        <p:spPr>
          <a:xfrm>
            <a:off x="4613277" y="3253037"/>
            <a:ext cx="1533201" cy="1214926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5379878" y="3556606"/>
            <a:ext cx="1475256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4739691" y="3141408"/>
            <a:ext cx="824561" cy="74092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Hexagon 93"/>
          <p:cNvSpPr/>
          <p:nvPr/>
        </p:nvSpPr>
        <p:spPr>
          <a:xfrm>
            <a:off x="4700711" y="5493482"/>
            <a:ext cx="824561" cy="74092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5326348" y="2257688"/>
            <a:ext cx="1506515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Hexagon 94"/>
          <p:cNvSpPr/>
          <p:nvPr/>
        </p:nvSpPr>
        <p:spPr>
          <a:xfrm>
            <a:off x="4172694" y="4220273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9"/>
          <p:cNvSpPr>
            <a:spLocks noChangeArrowheads="1"/>
          </p:cNvSpPr>
          <p:nvPr/>
        </p:nvSpPr>
        <p:spPr bwMode="auto">
          <a:xfrm>
            <a:off x="5879959" y="4114442"/>
            <a:ext cx="513340" cy="466311"/>
          </a:xfrm>
          <a:custGeom>
            <a:avLst/>
            <a:gdLst/>
            <a:ahLst/>
            <a:cxnLst/>
            <a:rect l="l" t="t" r="r" b="b"/>
            <a:pathLst>
              <a:path w="889000" h="887413">
                <a:moveTo>
                  <a:pt x="669419" y="801688"/>
                </a:moveTo>
                <a:cubicBezTo>
                  <a:pt x="697386" y="801688"/>
                  <a:pt x="697386" y="801688"/>
                  <a:pt x="697386" y="801688"/>
                </a:cubicBezTo>
                <a:cubicBezTo>
                  <a:pt x="709816" y="801688"/>
                  <a:pt x="719138" y="809626"/>
                  <a:pt x="719138" y="822326"/>
                </a:cubicBezTo>
                <a:lnTo>
                  <a:pt x="719138" y="866776"/>
                </a:lnTo>
                <a:cubicBezTo>
                  <a:pt x="719138" y="877888"/>
                  <a:pt x="709816" y="887413"/>
                  <a:pt x="697386" y="887413"/>
                </a:cubicBezTo>
                <a:cubicBezTo>
                  <a:pt x="669419" y="887413"/>
                  <a:pt x="669419" y="887413"/>
                  <a:pt x="669419" y="887413"/>
                </a:cubicBezTo>
                <a:cubicBezTo>
                  <a:pt x="656989" y="887413"/>
                  <a:pt x="646113" y="877888"/>
                  <a:pt x="646113" y="866776"/>
                </a:cubicBezTo>
                <a:cubicBezTo>
                  <a:pt x="646113" y="822326"/>
                  <a:pt x="646113" y="822326"/>
                  <a:pt x="646113" y="822326"/>
                </a:cubicBezTo>
                <a:cubicBezTo>
                  <a:pt x="646113" y="809626"/>
                  <a:pt x="656989" y="801688"/>
                  <a:pt x="669419" y="801688"/>
                </a:cubicBezTo>
                <a:close/>
                <a:moveTo>
                  <a:pt x="511176" y="801688"/>
                </a:moveTo>
                <a:cubicBezTo>
                  <a:pt x="538164" y="801688"/>
                  <a:pt x="538164" y="801688"/>
                  <a:pt x="538164" y="801688"/>
                </a:cubicBezTo>
                <a:cubicBezTo>
                  <a:pt x="550864" y="801688"/>
                  <a:pt x="561976" y="809626"/>
                  <a:pt x="561976" y="822326"/>
                </a:cubicBezTo>
                <a:lnTo>
                  <a:pt x="561976" y="866776"/>
                </a:lnTo>
                <a:cubicBezTo>
                  <a:pt x="561976" y="877888"/>
                  <a:pt x="550864" y="887413"/>
                  <a:pt x="538164" y="887413"/>
                </a:cubicBezTo>
                <a:cubicBezTo>
                  <a:pt x="511176" y="887413"/>
                  <a:pt x="511176" y="887413"/>
                  <a:pt x="511176" y="887413"/>
                </a:cubicBezTo>
                <a:cubicBezTo>
                  <a:pt x="496888" y="887413"/>
                  <a:pt x="487363" y="877888"/>
                  <a:pt x="487363" y="866776"/>
                </a:cubicBezTo>
                <a:cubicBezTo>
                  <a:pt x="487363" y="822326"/>
                  <a:pt x="487363" y="822326"/>
                  <a:pt x="487363" y="822326"/>
                </a:cubicBezTo>
                <a:cubicBezTo>
                  <a:pt x="487363" y="809626"/>
                  <a:pt x="496888" y="801688"/>
                  <a:pt x="511176" y="801688"/>
                </a:cubicBezTo>
                <a:close/>
                <a:moveTo>
                  <a:pt x="352425" y="801688"/>
                </a:moveTo>
                <a:cubicBezTo>
                  <a:pt x="381001" y="801688"/>
                  <a:pt x="381001" y="801688"/>
                  <a:pt x="381001" y="801688"/>
                </a:cubicBezTo>
                <a:cubicBezTo>
                  <a:pt x="393701" y="801688"/>
                  <a:pt x="404813" y="809626"/>
                  <a:pt x="404813" y="822326"/>
                </a:cubicBezTo>
                <a:lnTo>
                  <a:pt x="404813" y="866776"/>
                </a:lnTo>
                <a:cubicBezTo>
                  <a:pt x="404813" y="877888"/>
                  <a:pt x="393701" y="887413"/>
                  <a:pt x="381001" y="887413"/>
                </a:cubicBezTo>
                <a:cubicBezTo>
                  <a:pt x="352425" y="887413"/>
                  <a:pt x="352425" y="887413"/>
                  <a:pt x="352425" y="887413"/>
                </a:cubicBezTo>
                <a:cubicBezTo>
                  <a:pt x="339725" y="887413"/>
                  <a:pt x="330200" y="877888"/>
                  <a:pt x="330200" y="866776"/>
                </a:cubicBezTo>
                <a:cubicBezTo>
                  <a:pt x="330200" y="822326"/>
                  <a:pt x="330200" y="822326"/>
                  <a:pt x="330200" y="822326"/>
                </a:cubicBezTo>
                <a:cubicBezTo>
                  <a:pt x="330200" y="809626"/>
                  <a:pt x="339725" y="801688"/>
                  <a:pt x="352425" y="801688"/>
                </a:cubicBezTo>
                <a:close/>
                <a:moveTo>
                  <a:pt x="194756" y="801688"/>
                </a:moveTo>
                <a:cubicBezTo>
                  <a:pt x="221169" y="801688"/>
                  <a:pt x="221169" y="801688"/>
                  <a:pt x="221169" y="801688"/>
                </a:cubicBezTo>
                <a:cubicBezTo>
                  <a:pt x="235153" y="801688"/>
                  <a:pt x="244475" y="809626"/>
                  <a:pt x="244475" y="822326"/>
                </a:cubicBezTo>
                <a:lnTo>
                  <a:pt x="244475" y="866776"/>
                </a:lnTo>
                <a:cubicBezTo>
                  <a:pt x="244475" y="877888"/>
                  <a:pt x="235153" y="887413"/>
                  <a:pt x="221169" y="887413"/>
                </a:cubicBezTo>
                <a:cubicBezTo>
                  <a:pt x="194756" y="887413"/>
                  <a:pt x="194756" y="887413"/>
                  <a:pt x="194756" y="887413"/>
                </a:cubicBezTo>
                <a:cubicBezTo>
                  <a:pt x="182326" y="887413"/>
                  <a:pt x="171450" y="877888"/>
                  <a:pt x="171450" y="866776"/>
                </a:cubicBezTo>
                <a:cubicBezTo>
                  <a:pt x="171450" y="822326"/>
                  <a:pt x="171450" y="822326"/>
                  <a:pt x="171450" y="822326"/>
                </a:cubicBezTo>
                <a:cubicBezTo>
                  <a:pt x="171450" y="809626"/>
                  <a:pt x="182326" y="801688"/>
                  <a:pt x="194756" y="801688"/>
                </a:cubicBezTo>
                <a:close/>
                <a:moveTo>
                  <a:pt x="823538" y="646113"/>
                </a:moveTo>
                <a:lnTo>
                  <a:pt x="868738" y="646113"/>
                </a:lnTo>
                <a:cubicBezTo>
                  <a:pt x="879648" y="646113"/>
                  <a:pt x="889000" y="655638"/>
                  <a:pt x="889000" y="668338"/>
                </a:cubicBezTo>
                <a:cubicBezTo>
                  <a:pt x="889000" y="696914"/>
                  <a:pt x="889000" y="696914"/>
                  <a:pt x="889000" y="696914"/>
                </a:cubicBezTo>
                <a:cubicBezTo>
                  <a:pt x="889000" y="709614"/>
                  <a:pt x="879648" y="720726"/>
                  <a:pt x="868738" y="720726"/>
                </a:cubicBezTo>
                <a:cubicBezTo>
                  <a:pt x="823538" y="720726"/>
                  <a:pt x="823538" y="720726"/>
                  <a:pt x="823538" y="720726"/>
                </a:cubicBezTo>
                <a:cubicBezTo>
                  <a:pt x="812627" y="720726"/>
                  <a:pt x="803275" y="709614"/>
                  <a:pt x="803275" y="696914"/>
                </a:cubicBezTo>
                <a:cubicBezTo>
                  <a:pt x="803275" y="668338"/>
                  <a:pt x="803275" y="668338"/>
                  <a:pt x="803275" y="668338"/>
                </a:cubicBezTo>
                <a:cubicBezTo>
                  <a:pt x="803275" y="655638"/>
                  <a:pt x="812627" y="646113"/>
                  <a:pt x="823538" y="646113"/>
                </a:cubicBezTo>
                <a:close/>
                <a:moveTo>
                  <a:pt x="20637" y="646113"/>
                </a:moveTo>
                <a:lnTo>
                  <a:pt x="66675" y="646113"/>
                </a:lnTo>
                <a:cubicBezTo>
                  <a:pt x="77788" y="646113"/>
                  <a:pt x="87313" y="655638"/>
                  <a:pt x="87313" y="668338"/>
                </a:cubicBezTo>
                <a:cubicBezTo>
                  <a:pt x="87313" y="696914"/>
                  <a:pt x="87313" y="696914"/>
                  <a:pt x="87313" y="696914"/>
                </a:cubicBezTo>
                <a:cubicBezTo>
                  <a:pt x="87313" y="709614"/>
                  <a:pt x="77788" y="720726"/>
                  <a:pt x="66675" y="720726"/>
                </a:cubicBezTo>
                <a:cubicBezTo>
                  <a:pt x="20637" y="720726"/>
                  <a:pt x="20637" y="720726"/>
                  <a:pt x="20637" y="720726"/>
                </a:cubicBezTo>
                <a:cubicBezTo>
                  <a:pt x="9525" y="720726"/>
                  <a:pt x="0" y="709614"/>
                  <a:pt x="0" y="696914"/>
                </a:cubicBezTo>
                <a:cubicBezTo>
                  <a:pt x="0" y="668338"/>
                  <a:pt x="0" y="668338"/>
                  <a:pt x="0" y="668338"/>
                </a:cubicBezTo>
                <a:cubicBezTo>
                  <a:pt x="0" y="655638"/>
                  <a:pt x="9525" y="646113"/>
                  <a:pt x="20637" y="646113"/>
                </a:cubicBezTo>
                <a:close/>
                <a:moveTo>
                  <a:pt x="280195" y="568325"/>
                </a:moveTo>
                <a:cubicBezTo>
                  <a:pt x="302553" y="568325"/>
                  <a:pt x="320677" y="586449"/>
                  <a:pt x="320677" y="608807"/>
                </a:cubicBezTo>
                <a:cubicBezTo>
                  <a:pt x="320677" y="631165"/>
                  <a:pt x="302553" y="649289"/>
                  <a:pt x="280195" y="649289"/>
                </a:cubicBezTo>
                <a:cubicBezTo>
                  <a:pt x="257837" y="649289"/>
                  <a:pt x="239713" y="631165"/>
                  <a:pt x="239713" y="608807"/>
                </a:cubicBezTo>
                <a:cubicBezTo>
                  <a:pt x="239713" y="586449"/>
                  <a:pt x="257837" y="568325"/>
                  <a:pt x="280195" y="568325"/>
                </a:cubicBezTo>
                <a:close/>
                <a:moveTo>
                  <a:pt x="823538" y="487363"/>
                </a:moveTo>
                <a:lnTo>
                  <a:pt x="868738" y="487363"/>
                </a:lnTo>
                <a:cubicBezTo>
                  <a:pt x="879648" y="487363"/>
                  <a:pt x="889000" y="498239"/>
                  <a:pt x="889000" y="510669"/>
                </a:cubicBezTo>
                <a:cubicBezTo>
                  <a:pt x="889000" y="538636"/>
                  <a:pt x="889000" y="538636"/>
                  <a:pt x="889000" y="538636"/>
                </a:cubicBezTo>
                <a:cubicBezTo>
                  <a:pt x="889000" y="551066"/>
                  <a:pt x="879648" y="560388"/>
                  <a:pt x="868738" y="560388"/>
                </a:cubicBezTo>
                <a:cubicBezTo>
                  <a:pt x="823538" y="560388"/>
                  <a:pt x="823538" y="560388"/>
                  <a:pt x="823538" y="560388"/>
                </a:cubicBezTo>
                <a:cubicBezTo>
                  <a:pt x="812627" y="560388"/>
                  <a:pt x="803275" y="551066"/>
                  <a:pt x="803275" y="538636"/>
                </a:cubicBezTo>
                <a:cubicBezTo>
                  <a:pt x="803275" y="510669"/>
                  <a:pt x="803275" y="510669"/>
                  <a:pt x="803275" y="510669"/>
                </a:cubicBezTo>
                <a:cubicBezTo>
                  <a:pt x="803275" y="498239"/>
                  <a:pt x="812627" y="487363"/>
                  <a:pt x="823538" y="487363"/>
                </a:cubicBezTo>
                <a:close/>
                <a:moveTo>
                  <a:pt x="20637" y="487363"/>
                </a:moveTo>
                <a:lnTo>
                  <a:pt x="66675" y="487363"/>
                </a:lnTo>
                <a:cubicBezTo>
                  <a:pt x="77788" y="487363"/>
                  <a:pt x="87313" y="498239"/>
                  <a:pt x="87313" y="510669"/>
                </a:cubicBezTo>
                <a:cubicBezTo>
                  <a:pt x="87313" y="538636"/>
                  <a:pt x="87313" y="538636"/>
                  <a:pt x="87313" y="538636"/>
                </a:cubicBezTo>
                <a:cubicBezTo>
                  <a:pt x="87313" y="551066"/>
                  <a:pt x="77788" y="560388"/>
                  <a:pt x="66675" y="560388"/>
                </a:cubicBezTo>
                <a:cubicBezTo>
                  <a:pt x="20637" y="560388"/>
                  <a:pt x="20637" y="560388"/>
                  <a:pt x="20637" y="560388"/>
                </a:cubicBezTo>
                <a:cubicBezTo>
                  <a:pt x="9525" y="560388"/>
                  <a:pt x="0" y="551066"/>
                  <a:pt x="0" y="538636"/>
                </a:cubicBezTo>
                <a:cubicBezTo>
                  <a:pt x="0" y="510669"/>
                  <a:pt x="0" y="510669"/>
                  <a:pt x="0" y="510669"/>
                </a:cubicBezTo>
                <a:cubicBezTo>
                  <a:pt x="0" y="498239"/>
                  <a:pt x="9525" y="487363"/>
                  <a:pt x="20637" y="487363"/>
                </a:cubicBezTo>
                <a:close/>
                <a:moveTo>
                  <a:pt x="823538" y="328613"/>
                </a:moveTo>
                <a:lnTo>
                  <a:pt x="868738" y="328613"/>
                </a:lnTo>
                <a:cubicBezTo>
                  <a:pt x="879648" y="328613"/>
                  <a:pt x="889000" y="338138"/>
                  <a:pt x="889000" y="350838"/>
                </a:cubicBezTo>
                <a:cubicBezTo>
                  <a:pt x="889000" y="379414"/>
                  <a:pt x="889000" y="379414"/>
                  <a:pt x="889000" y="379414"/>
                </a:cubicBezTo>
                <a:cubicBezTo>
                  <a:pt x="889000" y="392114"/>
                  <a:pt x="879648" y="403226"/>
                  <a:pt x="868738" y="403226"/>
                </a:cubicBezTo>
                <a:cubicBezTo>
                  <a:pt x="823538" y="403226"/>
                  <a:pt x="823538" y="403226"/>
                  <a:pt x="823538" y="403226"/>
                </a:cubicBezTo>
                <a:cubicBezTo>
                  <a:pt x="812627" y="403226"/>
                  <a:pt x="803275" y="392114"/>
                  <a:pt x="803275" y="379414"/>
                </a:cubicBezTo>
                <a:cubicBezTo>
                  <a:pt x="803275" y="350838"/>
                  <a:pt x="803275" y="350838"/>
                  <a:pt x="803275" y="350838"/>
                </a:cubicBezTo>
                <a:cubicBezTo>
                  <a:pt x="803275" y="338138"/>
                  <a:pt x="812627" y="328613"/>
                  <a:pt x="823538" y="328613"/>
                </a:cubicBezTo>
                <a:close/>
                <a:moveTo>
                  <a:pt x="20637" y="328613"/>
                </a:moveTo>
                <a:lnTo>
                  <a:pt x="66675" y="328613"/>
                </a:lnTo>
                <a:cubicBezTo>
                  <a:pt x="77788" y="328613"/>
                  <a:pt x="87313" y="338138"/>
                  <a:pt x="87313" y="350838"/>
                </a:cubicBezTo>
                <a:cubicBezTo>
                  <a:pt x="87313" y="379414"/>
                  <a:pt x="87313" y="379414"/>
                  <a:pt x="87313" y="379414"/>
                </a:cubicBezTo>
                <a:cubicBezTo>
                  <a:pt x="87313" y="392114"/>
                  <a:pt x="77788" y="403226"/>
                  <a:pt x="66675" y="403226"/>
                </a:cubicBezTo>
                <a:cubicBezTo>
                  <a:pt x="20637" y="403226"/>
                  <a:pt x="20637" y="403226"/>
                  <a:pt x="20637" y="403226"/>
                </a:cubicBezTo>
                <a:cubicBezTo>
                  <a:pt x="9525" y="403226"/>
                  <a:pt x="0" y="392114"/>
                  <a:pt x="0" y="379414"/>
                </a:cubicBezTo>
                <a:cubicBezTo>
                  <a:pt x="0" y="350838"/>
                  <a:pt x="0" y="350838"/>
                  <a:pt x="0" y="350838"/>
                </a:cubicBezTo>
                <a:cubicBezTo>
                  <a:pt x="0" y="338138"/>
                  <a:pt x="9525" y="328613"/>
                  <a:pt x="20637" y="328613"/>
                </a:cubicBezTo>
                <a:close/>
                <a:moveTo>
                  <a:pt x="611188" y="239713"/>
                </a:moveTo>
                <a:cubicBezTo>
                  <a:pt x="633107" y="239713"/>
                  <a:pt x="650876" y="257126"/>
                  <a:pt x="650876" y="278607"/>
                </a:cubicBezTo>
                <a:cubicBezTo>
                  <a:pt x="650876" y="300088"/>
                  <a:pt x="633107" y="317501"/>
                  <a:pt x="611188" y="317501"/>
                </a:cubicBezTo>
                <a:cubicBezTo>
                  <a:pt x="589269" y="317501"/>
                  <a:pt x="571500" y="300088"/>
                  <a:pt x="571500" y="278607"/>
                </a:cubicBezTo>
                <a:cubicBezTo>
                  <a:pt x="571500" y="257126"/>
                  <a:pt x="589269" y="239713"/>
                  <a:pt x="611188" y="239713"/>
                </a:cubicBezTo>
                <a:close/>
                <a:moveTo>
                  <a:pt x="204788" y="204788"/>
                </a:moveTo>
                <a:lnTo>
                  <a:pt x="204788" y="684213"/>
                </a:lnTo>
                <a:lnTo>
                  <a:pt x="684213" y="684213"/>
                </a:lnTo>
                <a:lnTo>
                  <a:pt x="684213" y="204788"/>
                </a:lnTo>
                <a:close/>
                <a:moveTo>
                  <a:pt x="823538" y="169863"/>
                </a:moveTo>
                <a:lnTo>
                  <a:pt x="868738" y="169863"/>
                </a:lnTo>
                <a:cubicBezTo>
                  <a:pt x="879648" y="169863"/>
                  <a:pt x="889000" y="180976"/>
                  <a:pt x="889000" y="193676"/>
                </a:cubicBezTo>
                <a:cubicBezTo>
                  <a:pt x="889000" y="222251"/>
                  <a:pt x="889000" y="222251"/>
                  <a:pt x="889000" y="222251"/>
                </a:cubicBezTo>
                <a:cubicBezTo>
                  <a:pt x="889000" y="234951"/>
                  <a:pt x="879648" y="244476"/>
                  <a:pt x="868738" y="244476"/>
                </a:cubicBezTo>
                <a:cubicBezTo>
                  <a:pt x="823538" y="244476"/>
                  <a:pt x="823538" y="244476"/>
                  <a:pt x="823538" y="244476"/>
                </a:cubicBezTo>
                <a:cubicBezTo>
                  <a:pt x="812627" y="244476"/>
                  <a:pt x="803275" y="234951"/>
                  <a:pt x="803275" y="222251"/>
                </a:cubicBezTo>
                <a:cubicBezTo>
                  <a:pt x="803275" y="193676"/>
                  <a:pt x="803275" y="193676"/>
                  <a:pt x="803275" y="193676"/>
                </a:cubicBezTo>
                <a:cubicBezTo>
                  <a:pt x="803275" y="180976"/>
                  <a:pt x="812627" y="169863"/>
                  <a:pt x="823538" y="169863"/>
                </a:cubicBezTo>
                <a:close/>
                <a:moveTo>
                  <a:pt x="20637" y="169863"/>
                </a:moveTo>
                <a:lnTo>
                  <a:pt x="66675" y="169863"/>
                </a:lnTo>
                <a:cubicBezTo>
                  <a:pt x="77788" y="169863"/>
                  <a:pt x="87313" y="180976"/>
                  <a:pt x="87313" y="193676"/>
                </a:cubicBezTo>
                <a:cubicBezTo>
                  <a:pt x="87313" y="222251"/>
                  <a:pt x="87313" y="222251"/>
                  <a:pt x="87313" y="222251"/>
                </a:cubicBezTo>
                <a:cubicBezTo>
                  <a:pt x="87313" y="234951"/>
                  <a:pt x="77788" y="244476"/>
                  <a:pt x="66675" y="244476"/>
                </a:cubicBezTo>
                <a:cubicBezTo>
                  <a:pt x="20637" y="244476"/>
                  <a:pt x="20637" y="244476"/>
                  <a:pt x="20637" y="244476"/>
                </a:cubicBezTo>
                <a:cubicBezTo>
                  <a:pt x="9525" y="244476"/>
                  <a:pt x="0" y="234951"/>
                  <a:pt x="0" y="222251"/>
                </a:cubicBezTo>
                <a:cubicBezTo>
                  <a:pt x="0" y="193676"/>
                  <a:pt x="0" y="193676"/>
                  <a:pt x="0" y="193676"/>
                </a:cubicBezTo>
                <a:cubicBezTo>
                  <a:pt x="0" y="180976"/>
                  <a:pt x="9525" y="169863"/>
                  <a:pt x="20637" y="169863"/>
                </a:cubicBezTo>
                <a:close/>
                <a:moveTo>
                  <a:pt x="114300" y="112713"/>
                </a:moveTo>
                <a:lnTo>
                  <a:pt x="776288" y="112713"/>
                </a:lnTo>
                <a:lnTo>
                  <a:pt x="776288" y="774701"/>
                </a:lnTo>
                <a:lnTo>
                  <a:pt x="114300" y="774701"/>
                </a:lnTo>
                <a:close/>
                <a:moveTo>
                  <a:pt x="669419" y="0"/>
                </a:moveTo>
                <a:cubicBezTo>
                  <a:pt x="697386" y="0"/>
                  <a:pt x="697386" y="0"/>
                  <a:pt x="697386" y="0"/>
                </a:cubicBezTo>
                <a:cubicBezTo>
                  <a:pt x="709816" y="0"/>
                  <a:pt x="719138" y="9352"/>
                  <a:pt x="719138" y="20262"/>
                </a:cubicBezTo>
                <a:lnTo>
                  <a:pt x="719138" y="65463"/>
                </a:lnTo>
                <a:cubicBezTo>
                  <a:pt x="719138" y="76373"/>
                  <a:pt x="709816" y="85725"/>
                  <a:pt x="697386" y="85725"/>
                </a:cubicBezTo>
                <a:cubicBezTo>
                  <a:pt x="669419" y="85725"/>
                  <a:pt x="669419" y="85725"/>
                  <a:pt x="669419" y="85725"/>
                </a:cubicBezTo>
                <a:cubicBezTo>
                  <a:pt x="656989" y="85725"/>
                  <a:pt x="646113" y="76373"/>
                  <a:pt x="646113" y="65463"/>
                </a:cubicBezTo>
                <a:cubicBezTo>
                  <a:pt x="646113" y="20262"/>
                  <a:pt x="646113" y="20262"/>
                  <a:pt x="646113" y="20262"/>
                </a:cubicBezTo>
                <a:cubicBezTo>
                  <a:pt x="646113" y="9352"/>
                  <a:pt x="656989" y="0"/>
                  <a:pt x="669419" y="0"/>
                </a:cubicBezTo>
                <a:close/>
                <a:moveTo>
                  <a:pt x="511176" y="0"/>
                </a:moveTo>
                <a:cubicBezTo>
                  <a:pt x="538164" y="0"/>
                  <a:pt x="538164" y="0"/>
                  <a:pt x="538164" y="0"/>
                </a:cubicBezTo>
                <a:cubicBezTo>
                  <a:pt x="550864" y="0"/>
                  <a:pt x="561976" y="9352"/>
                  <a:pt x="561976" y="20262"/>
                </a:cubicBezTo>
                <a:lnTo>
                  <a:pt x="561976" y="65463"/>
                </a:lnTo>
                <a:cubicBezTo>
                  <a:pt x="561976" y="76373"/>
                  <a:pt x="550864" y="85725"/>
                  <a:pt x="538164" y="85725"/>
                </a:cubicBezTo>
                <a:cubicBezTo>
                  <a:pt x="511176" y="85725"/>
                  <a:pt x="511176" y="85725"/>
                  <a:pt x="511176" y="85725"/>
                </a:cubicBezTo>
                <a:cubicBezTo>
                  <a:pt x="496888" y="85725"/>
                  <a:pt x="487363" y="76373"/>
                  <a:pt x="487363" y="65463"/>
                </a:cubicBezTo>
                <a:cubicBezTo>
                  <a:pt x="487363" y="20262"/>
                  <a:pt x="487363" y="20262"/>
                  <a:pt x="487363" y="20262"/>
                </a:cubicBezTo>
                <a:cubicBezTo>
                  <a:pt x="487363" y="9352"/>
                  <a:pt x="496888" y="0"/>
                  <a:pt x="511176" y="0"/>
                </a:cubicBezTo>
                <a:close/>
                <a:moveTo>
                  <a:pt x="352425" y="0"/>
                </a:moveTo>
                <a:cubicBezTo>
                  <a:pt x="381001" y="0"/>
                  <a:pt x="381001" y="0"/>
                  <a:pt x="381001" y="0"/>
                </a:cubicBezTo>
                <a:cubicBezTo>
                  <a:pt x="393701" y="0"/>
                  <a:pt x="404813" y="9352"/>
                  <a:pt x="404813" y="20262"/>
                </a:cubicBezTo>
                <a:lnTo>
                  <a:pt x="404813" y="65463"/>
                </a:lnTo>
                <a:cubicBezTo>
                  <a:pt x="404813" y="76373"/>
                  <a:pt x="393701" y="85725"/>
                  <a:pt x="381001" y="85725"/>
                </a:cubicBezTo>
                <a:cubicBezTo>
                  <a:pt x="352425" y="85725"/>
                  <a:pt x="352425" y="85725"/>
                  <a:pt x="352425" y="85725"/>
                </a:cubicBezTo>
                <a:cubicBezTo>
                  <a:pt x="339725" y="85725"/>
                  <a:pt x="330200" y="76373"/>
                  <a:pt x="330200" y="65463"/>
                </a:cubicBezTo>
                <a:cubicBezTo>
                  <a:pt x="330200" y="20262"/>
                  <a:pt x="330200" y="20262"/>
                  <a:pt x="330200" y="20262"/>
                </a:cubicBezTo>
                <a:cubicBezTo>
                  <a:pt x="330200" y="9352"/>
                  <a:pt x="339725" y="0"/>
                  <a:pt x="352425" y="0"/>
                </a:cubicBezTo>
                <a:close/>
                <a:moveTo>
                  <a:pt x="194756" y="0"/>
                </a:moveTo>
                <a:cubicBezTo>
                  <a:pt x="221169" y="0"/>
                  <a:pt x="221169" y="0"/>
                  <a:pt x="221169" y="0"/>
                </a:cubicBezTo>
                <a:cubicBezTo>
                  <a:pt x="235153" y="0"/>
                  <a:pt x="244475" y="9352"/>
                  <a:pt x="244475" y="20262"/>
                </a:cubicBezTo>
                <a:lnTo>
                  <a:pt x="244475" y="65463"/>
                </a:lnTo>
                <a:cubicBezTo>
                  <a:pt x="244475" y="76373"/>
                  <a:pt x="235153" y="85725"/>
                  <a:pt x="221169" y="85725"/>
                </a:cubicBezTo>
                <a:cubicBezTo>
                  <a:pt x="194756" y="85725"/>
                  <a:pt x="194756" y="85725"/>
                  <a:pt x="194756" y="85725"/>
                </a:cubicBezTo>
                <a:cubicBezTo>
                  <a:pt x="182326" y="85725"/>
                  <a:pt x="171450" y="76373"/>
                  <a:pt x="171450" y="65463"/>
                </a:cubicBezTo>
                <a:cubicBezTo>
                  <a:pt x="171450" y="20262"/>
                  <a:pt x="171450" y="20262"/>
                  <a:pt x="171450" y="20262"/>
                </a:cubicBezTo>
                <a:cubicBezTo>
                  <a:pt x="171450" y="9352"/>
                  <a:pt x="182326" y="0"/>
                  <a:pt x="1947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72165" y="2351125"/>
            <a:ext cx="1031048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Integrity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Protection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22" name="Freeform 750"/>
          <p:cNvSpPr>
            <a:spLocks noEditPoints="1"/>
          </p:cNvSpPr>
          <p:nvPr/>
        </p:nvSpPr>
        <p:spPr bwMode="auto">
          <a:xfrm>
            <a:off x="5790067" y="2981256"/>
            <a:ext cx="570724" cy="298104"/>
          </a:xfrm>
          <a:custGeom>
            <a:avLst/>
            <a:gdLst>
              <a:gd name="T0" fmla="*/ 423 w 448"/>
              <a:gd name="T1" fmla="*/ 141 h 234"/>
              <a:gd name="T2" fmla="*/ 415 w 448"/>
              <a:gd name="T3" fmla="*/ 181 h 234"/>
              <a:gd name="T4" fmla="*/ 405 w 448"/>
              <a:gd name="T5" fmla="*/ 234 h 234"/>
              <a:gd name="T6" fmla="*/ 364 w 448"/>
              <a:gd name="T7" fmla="*/ 141 h 234"/>
              <a:gd name="T8" fmla="*/ 380 w 448"/>
              <a:gd name="T9" fmla="*/ 234 h 234"/>
              <a:gd name="T10" fmla="*/ 372 w 448"/>
              <a:gd name="T11" fmla="*/ 181 h 234"/>
              <a:gd name="T12" fmla="*/ 364 w 448"/>
              <a:gd name="T13" fmla="*/ 141 h 234"/>
              <a:gd name="T14" fmla="*/ 346 w 448"/>
              <a:gd name="T15" fmla="*/ 141 h 234"/>
              <a:gd name="T16" fmla="*/ 338 w 448"/>
              <a:gd name="T17" fmla="*/ 181 h 234"/>
              <a:gd name="T18" fmla="*/ 330 w 448"/>
              <a:gd name="T19" fmla="*/ 234 h 234"/>
              <a:gd name="T20" fmla="*/ 323 w 448"/>
              <a:gd name="T21" fmla="*/ 177 h 234"/>
              <a:gd name="T22" fmla="*/ 289 w 448"/>
              <a:gd name="T23" fmla="*/ 141 h 234"/>
              <a:gd name="T24" fmla="*/ 305 w 448"/>
              <a:gd name="T25" fmla="*/ 177 h 234"/>
              <a:gd name="T26" fmla="*/ 289 w 448"/>
              <a:gd name="T27" fmla="*/ 177 h 234"/>
              <a:gd name="T28" fmla="*/ 246 w 448"/>
              <a:gd name="T29" fmla="*/ 141 h 234"/>
              <a:gd name="T30" fmla="*/ 264 w 448"/>
              <a:gd name="T31" fmla="*/ 234 h 234"/>
              <a:gd name="T32" fmla="*/ 256 w 448"/>
              <a:gd name="T33" fmla="*/ 181 h 234"/>
              <a:gd name="T34" fmla="*/ 246 w 448"/>
              <a:gd name="T35" fmla="*/ 141 h 234"/>
              <a:gd name="T36" fmla="*/ 230 w 448"/>
              <a:gd name="T37" fmla="*/ 141 h 234"/>
              <a:gd name="T38" fmla="*/ 220 w 448"/>
              <a:gd name="T39" fmla="*/ 181 h 234"/>
              <a:gd name="T40" fmla="*/ 213 w 448"/>
              <a:gd name="T41" fmla="*/ 234 h 234"/>
              <a:gd name="T42" fmla="*/ 171 w 448"/>
              <a:gd name="T43" fmla="*/ 141 h 234"/>
              <a:gd name="T44" fmla="*/ 187 w 448"/>
              <a:gd name="T45" fmla="*/ 177 h 234"/>
              <a:gd name="T46" fmla="*/ 171 w 448"/>
              <a:gd name="T47" fmla="*/ 177 h 234"/>
              <a:gd name="T48" fmla="*/ 130 w 448"/>
              <a:gd name="T49" fmla="*/ 141 h 234"/>
              <a:gd name="T50" fmla="*/ 154 w 448"/>
              <a:gd name="T51" fmla="*/ 177 h 234"/>
              <a:gd name="T52" fmla="*/ 146 w 448"/>
              <a:gd name="T53" fmla="*/ 234 h 234"/>
              <a:gd name="T54" fmla="*/ 138 w 448"/>
              <a:gd name="T55" fmla="*/ 181 h 234"/>
              <a:gd name="T56" fmla="*/ 130 w 448"/>
              <a:gd name="T57" fmla="*/ 141 h 234"/>
              <a:gd name="T58" fmla="*/ 112 w 448"/>
              <a:gd name="T59" fmla="*/ 141 h 234"/>
              <a:gd name="T60" fmla="*/ 105 w 448"/>
              <a:gd name="T61" fmla="*/ 181 h 234"/>
              <a:gd name="T62" fmla="*/ 97 w 448"/>
              <a:gd name="T63" fmla="*/ 141 h 234"/>
              <a:gd name="T64" fmla="*/ 362 w 448"/>
              <a:gd name="T65" fmla="*/ 0 h 234"/>
              <a:gd name="T66" fmla="*/ 389 w 448"/>
              <a:gd name="T67" fmla="*/ 10 h 234"/>
              <a:gd name="T68" fmla="*/ 446 w 448"/>
              <a:gd name="T69" fmla="*/ 104 h 234"/>
              <a:gd name="T70" fmla="*/ 448 w 448"/>
              <a:gd name="T71" fmla="*/ 114 h 234"/>
              <a:gd name="T72" fmla="*/ 444 w 448"/>
              <a:gd name="T73" fmla="*/ 122 h 234"/>
              <a:gd name="T74" fmla="*/ 433 w 448"/>
              <a:gd name="T75" fmla="*/ 126 h 234"/>
              <a:gd name="T76" fmla="*/ 73 w 448"/>
              <a:gd name="T77" fmla="*/ 122 h 234"/>
              <a:gd name="T78" fmla="*/ 51 w 448"/>
              <a:gd name="T79" fmla="*/ 104 h 234"/>
              <a:gd name="T80" fmla="*/ 0 w 448"/>
              <a:gd name="T81" fmla="*/ 16 h 234"/>
              <a:gd name="T82" fmla="*/ 2 w 448"/>
              <a:gd name="T83" fmla="*/ 6 h 234"/>
              <a:gd name="T84" fmla="*/ 10 w 448"/>
              <a:gd name="T8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8" h="234">
                <a:moveTo>
                  <a:pt x="405" y="141"/>
                </a:moveTo>
                <a:lnTo>
                  <a:pt x="423" y="141"/>
                </a:lnTo>
                <a:lnTo>
                  <a:pt x="423" y="177"/>
                </a:lnTo>
                <a:lnTo>
                  <a:pt x="415" y="181"/>
                </a:lnTo>
                <a:lnTo>
                  <a:pt x="415" y="234"/>
                </a:lnTo>
                <a:lnTo>
                  <a:pt x="405" y="234"/>
                </a:lnTo>
                <a:lnTo>
                  <a:pt x="405" y="141"/>
                </a:lnTo>
                <a:close/>
                <a:moveTo>
                  <a:pt x="364" y="141"/>
                </a:moveTo>
                <a:lnTo>
                  <a:pt x="380" y="141"/>
                </a:lnTo>
                <a:lnTo>
                  <a:pt x="380" y="234"/>
                </a:lnTo>
                <a:lnTo>
                  <a:pt x="372" y="234"/>
                </a:lnTo>
                <a:lnTo>
                  <a:pt x="372" y="181"/>
                </a:lnTo>
                <a:lnTo>
                  <a:pt x="364" y="177"/>
                </a:lnTo>
                <a:lnTo>
                  <a:pt x="364" y="141"/>
                </a:lnTo>
                <a:close/>
                <a:moveTo>
                  <a:pt x="323" y="141"/>
                </a:moveTo>
                <a:lnTo>
                  <a:pt x="346" y="141"/>
                </a:lnTo>
                <a:lnTo>
                  <a:pt x="346" y="177"/>
                </a:lnTo>
                <a:lnTo>
                  <a:pt x="338" y="181"/>
                </a:lnTo>
                <a:lnTo>
                  <a:pt x="338" y="234"/>
                </a:lnTo>
                <a:lnTo>
                  <a:pt x="330" y="234"/>
                </a:lnTo>
                <a:lnTo>
                  <a:pt x="330" y="181"/>
                </a:lnTo>
                <a:lnTo>
                  <a:pt x="323" y="177"/>
                </a:lnTo>
                <a:lnTo>
                  <a:pt x="323" y="141"/>
                </a:lnTo>
                <a:close/>
                <a:moveTo>
                  <a:pt x="289" y="141"/>
                </a:moveTo>
                <a:lnTo>
                  <a:pt x="305" y="141"/>
                </a:lnTo>
                <a:lnTo>
                  <a:pt x="305" y="177"/>
                </a:lnTo>
                <a:lnTo>
                  <a:pt x="297" y="181"/>
                </a:lnTo>
                <a:lnTo>
                  <a:pt x="289" y="177"/>
                </a:lnTo>
                <a:lnTo>
                  <a:pt x="289" y="141"/>
                </a:lnTo>
                <a:close/>
                <a:moveTo>
                  <a:pt x="246" y="141"/>
                </a:moveTo>
                <a:lnTo>
                  <a:pt x="264" y="141"/>
                </a:lnTo>
                <a:lnTo>
                  <a:pt x="264" y="234"/>
                </a:lnTo>
                <a:lnTo>
                  <a:pt x="256" y="234"/>
                </a:lnTo>
                <a:lnTo>
                  <a:pt x="256" y="181"/>
                </a:lnTo>
                <a:lnTo>
                  <a:pt x="246" y="177"/>
                </a:lnTo>
                <a:lnTo>
                  <a:pt x="246" y="141"/>
                </a:lnTo>
                <a:close/>
                <a:moveTo>
                  <a:pt x="213" y="141"/>
                </a:moveTo>
                <a:lnTo>
                  <a:pt x="230" y="141"/>
                </a:lnTo>
                <a:lnTo>
                  <a:pt x="230" y="177"/>
                </a:lnTo>
                <a:lnTo>
                  <a:pt x="220" y="181"/>
                </a:lnTo>
                <a:lnTo>
                  <a:pt x="220" y="234"/>
                </a:lnTo>
                <a:lnTo>
                  <a:pt x="213" y="234"/>
                </a:lnTo>
                <a:lnTo>
                  <a:pt x="213" y="141"/>
                </a:lnTo>
                <a:close/>
                <a:moveTo>
                  <a:pt x="171" y="141"/>
                </a:moveTo>
                <a:lnTo>
                  <a:pt x="187" y="141"/>
                </a:lnTo>
                <a:lnTo>
                  <a:pt x="187" y="177"/>
                </a:lnTo>
                <a:lnTo>
                  <a:pt x="179" y="181"/>
                </a:lnTo>
                <a:lnTo>
                  <a:pt x="171" y="177"/>
                </a:lnTo>
                <a:lnTo>
                  <a:pt x="171" y="141"/>
                </a:lnTo>
                <a:close/>
                <a:moveTo>
                  <a:pt x="130" y="141"/>
                </a:moveTo>
                <a:lnTo>
                  <a:pt x="154" y="141"/>
                </a:lnTo>
                <a:lnTo>
                  <a:pt x="154" y="177"/>
                </a:lnTo>
                <a:lnTo>
                  <a:pt x="146" y="181"/>
                </a:lnTo>
                <a:lnTo>
                  <a:pt x="146" y="234"/>
                </a:lnTo>
                <a:lnTo>
                  <a:pt x="138" y="234"/>
                </a:lnTo>
                <a:lnTo>
                  <a:pt x="138" y="181"/>
                </a:lnTo>
                <a:lnTo>
                  <a:pt x="130" y="177"/>
                </a:lnTo>
                <a:lnTo>
                  <a:pt x="130" y="141"/>
                </a:lnTo>
                <a:close/>
                <a:moveTo>
                  <a:pt x="97" y="141"/>
                </a:moveTo>
                <a:lnTo>
                  <a:pt x="112" y="141"/>
                </a:lnTo>
                <a:lnTo>
                  <a:pt x="112" y="177"/>
                </a:lnTo>
                <a:lnTo>
                  <a:pt x="105" y="181"/>
                </a:lnTo>
                <a:lnTo>
                  <a:pt x="97" y="177"/>
                </a:lnTo>
                <a:lnTo>
                  <a:pt x="97" y="141"/>
                </a:lnTo>
                <a:close/>
                <a:moveTo>
                  <a:pt x="16" y="0"/>
                </a:moveTo>
                <a:lnTo>
                  <a:pt x="362" y="0"/>
                </a:lnTo>
                <a:lnTo>
                  <a:pt x="378" y="2"/>
                </a:lnTo>
                <a:lnTo>
                  <a:pt x="389" y="10"/>
                </a:lnTo>
                <a:lnTo>
                  <a:pt x="399" y="20"/>
                </a:lnTo>
                <a:lnTo>
                  <a:pt x="446" y="104"/>
                </a:lnTo>
                <a:lnTo>
                  <a:pt x="448" y="110"/>
                </a:lnTo>
                <a:lnTo>
                  <a:pt x="448" y="114"/>
                </a:lnTo>
                <a:lnTo>
                  <a:pt x="446" y="120"/>
                </a:lnTo>
                <a:lnTo>
                  <a:pt x="444" y="122"/>
                </a:lnTo>
                <a:lnTo>
                  <a:pt x="438" y="126"/>
                </a:lnTo>
                <a:lnTo>
                  <a:pt x="433" y="126"/>
                </a:lnTo>
                <a:lnTo>
                  <a:pt x="87" y="126"/>
                </a:lnTo>
                <a:lnTo>
                  <a:pt x="73" y="122"/>
                </a:lnTo>
                <a:lnTo>
                  <a:pt x="59" y="114"/>
                </a:lnTo>
                <a:lnTo>
                  <a:pt x="51" y="104"/>
                </a:lnTo>
                <a:lnTo>
                  <a:pt x="4" y="20"/>
                </a:lnTo>
                <a:lnTo>
                  <a:pt x="0" y="16"/>
                </a:lnTo>
                <a:lnTo>
                  <a:pt x="0" y="10"/>
                </a:lnTo>
                <a:lnTo>
                  <a:pt x="2" y="6"/>
                </a:lnTo>
                <a:lnTo>
                  <a:pt x="6" y="2"/>
                </a:lnTo>
                <a:lnTo>
                  <a:pt x="1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12125" y="3712113"/>
            <a:ext cx="1184936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Security HW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6589235" y="2865151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933212" y="3511869"/>
            <a:ext cx="773860" cy="292214"/>
            <a:chOff x="475947" y="1959021"/>
            <a:chExt cx="1192440" cy="450272"/>
          </a:xfrm>
          <a:solidFill>
            <a:schemeClr val="accent3"/>
          </a:solidFill>
        </p:grpSpPr>
        <p:sp>
          <p:nvSpPr>
            <p:cNvPr id="25" name="Oval 24"/>
            <p:cNvSpPr/>
            <p:nvPr/>
          </p:nvSpPr>
          <p:spPr>
            <a:xfrm>
              <a:off x="47594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757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1921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4084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962475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08410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2057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32737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44900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594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9757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1921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84084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62475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08410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2057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32737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44900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7594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9757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921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4084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62475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08410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2057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2737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44900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7594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757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1921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84084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962475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08410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2057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32737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44900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5706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5706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5706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5706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4436" y="1994179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436" y="2111687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436" y="2229195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436" y="2346703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110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3273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436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7600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97633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1926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2408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36252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8416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6057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801851" y="3018636"/>
            <a:ext cx="98456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Intel Clear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solation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244545" y="4317419"/>
            <a:ext cx="1297147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Key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 management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39691" y="5640550"/>
            <a:ext cx="777773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Crypto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APIs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7566" y="3151085"/>
            <a:ext cx="611062" cy="7386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Root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Of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Trust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pic>
        <p:nvPicPr>
          <p:cNvPr id="1028" name="Picture 4" descr="Image result for k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91" y="4880286"/>
            <a:ext cx="380562" cy="4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539" y="3575306"/>
            <a:ext cx="1453210" cy="1453210"/>
          </a:xfrm>
          <a:prstGeom prst="rect">
            <a:avLst/>
          </a:prstGeom>
        </p:spPr>
      </p:pic>
      <p:sp>
        <p:nvSpPr>
          <p:cNvPr id="108" name="Striped Right Arrow 107"/>
          <p:cNvSpPr/>
          <p:nvPr/>
        </p:nvSpPr>
        <p:spPr>
          <a:xfrm rot="10800000">
            <a:off x="8699026" y="4111392"/>
            <a:ext cx="835477" cy="465266"/>
          </a:xfrm>
          <a:prstGeom prst="striped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0" name="TextBox 109"/>
          <p:cNvSpPr txBox="1"/>
          <p:nvPr/>
        </p:nvSpPr>
        <p:spPr>
          <a:xfrm>
            <a:off x="9882827" y="3015816"/>
            <a:ext cx="157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Adversary</a:t>
            </a:r>
            <a:endParaRPr lang="fi-FI" dirty="0"/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400" smtClean="0"/>
              <a:t>5</a:t>
            </a:fld>
            <a:endParaRPr lang="fi-FI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782259" y="6335016"/>
            <a:ext cx="846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/>
              <a:t>Old</a:t>
            </a:r>
            <a:r>
              <a:rPr lang="en-IE" sz="1600" dirty="0"/>
              <a:t>, new, borrowed, blue: a perspective on the evolution of mobile platform security architectures</a:t>
            </a:r>
            <a:endParaRPr lang="fi-FI" sz="1600" dirty="0"/>
          </a:p>
        </p:txBody>
      </p:sp>
      <p:sp>
        <p:nvSpPr>
          <p:cNvPr id="17" name="Hexagon 16"/>
          <p:cNvSpPr/>
          <p:nvPr/>
        </p:nvSpPr>
        <p:spPr>
          <a:xfrm>
            <a:off x="5397681" y="4846030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791755" y="5613785"/>
            <a:ext cx="696794" cy="278674"/>
            <a:chOff x="632737" y="3124623"/>
            <a:chExt cx="1047750" cy="660400"/>
          </a:xfrm>
          <a:solidFill>
            <a:schemeClr val="accent4"/>
          </a:solidFill>
        </p:grpSpPr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632737" y="3124623"/>
              <a:ext cx="1047750" cy="396875"/>
            </a:xfrm>
            <a:custGeom>
              <a:avLst/>
              <a:gdLst>
                <a:gd name="T0" fmla="*/ 428 w 540"/>
                <a:gd name="T1" fmla="*/ 0 h 204"/>
                <a:gd name="T2" fmla="*/ 540 w 540"/>
                <a:gd name="T3" fmla="*/ 204 h 204"/>
                <a:gd name="T4" fmla="*/ 404 w 540"/>
                <a:gd name="T5" fmla="*/ 204 h 204"/>
                <a:gd name="T6" fmla="*/ 136 w 540"/>
                <a:gd name="T7" fmla="*/ 204 h 204"/>
                <a:gd name="T8" fmla="*/ 0 w 540"/>
                <a:gd name="T9" fmla="*/ 204 h 204"/>
                <a:gd name="T10" fmla="*/ 112 w 540"/>
                <a:gd name="T11" fmla="*/ 0 h 204"/>
                <a:gd name="T12" fmla="*/ 268 w 540"/>
                <a:gd name="T13" fmla="*/ 0 h 204"/>
                <a:gd name="T14" fmla="*/ 272 w 540"/>
                <a:gd name="T15" fmla="*/ 0 h 204"/>
                <a:gd name="T16" fmla="*/ 428 w 540"/>
                <a:gd name="T17" fmla="*/ 0 h 204"/>
                <a:gd name="T18" fmla="*/ 446 w 540"/>
                <a:gd name="T19" fmla="*/ 171 h 204"/>
                <a:gd name="T20" fmla="*/ 438 w 540"/>
                <a:gd name="T21" fmla="*/ 165 h 204"/>
                <a:gd name="T22" fmla="*/ 102 w 540"/>
                <a:gd name="T23" fmla="*/ 165 h 204"/>
                <a:gd name="T24" fmla="*/ 96 w 540"/>
                <a:gd name="T25" fmla="*/ 167 h 204"/>
                <a:gd name="T26" fmla="*/ 94 w 540"/>
                <a:gd name="T27" fmla="*/ 171 h 204"/>
                <a:gd name="T28" fmla="*/ 102 w 540"/>
                <a:gd name="T29" fmla="*/ 177 h 204"/>
                <a:gd name="T30" fmla="*/ 438 w 540"/>
                <a:gd name="T31" fmla="*/ 177 h 204"/>
                <a:gd name="T32" fmla="*/ 446 w 540"/>
                <a:gd name="T33" fmla="*/ 171 h 204"/>
                <a:gd name="T34" fmla="*/ 427 w 540"/>
                <a:gd name="T35" fmla="*/ 136 h 204"/>
                <a:gd name="T36" fmla="*/ 420 w 540"/>
                <a:gd name="T37" fmla="*/ 130 h 204"/>
                <a:gd name="T38" fmla="*/ 120 w 540"/>
                <a:gd name="T39" fmla="*/ 130 h 204"/>
                <a:gd name="T40" fmla="*/ 115 w 540"/>
                <a:gd name="T41" fmla="*/ 131 h 204"/>
                <a:gd name="T42" fmla="*/ 113 w 540"/>
                <a:gd name="T43" fmla="*/ 136 h 204"/>
                <a:gd name="T44" fmla="*/ 120 w 540"/>
                <a:gd name="T45" fmla="*/ 142 h 204"/>
                <a:gd name="T46" fmla="*/ 420 w 540"/>
                <a:gd name="T47" fmla="*/ 142 h 204"/>
                <a:gd name="T48" fmla="*/ 427 w 540"/>
                <a:gd name="T49" fmla="*/ 136 h 204"/>
                <a:gd name="T50" fmla="*/ 415 w 540"/>
                <a:gd name="T51" fmla="*/ 101 h 204"/>
                <a:gd name="T52" fmla="*/ 408 w 540"/>
                <a:gd name="T53" fmla="*/ 95 h 204"/>
                <a:gd name="T54" fmla="*/ 132 w 540"/>
                <a:gd name="T55" fmla="*/ 95 h 204"/>
                <a:gd name="T56" fmla="*/ 127 w 540"/>
                <a:gd name="T57" fmla="*/ 97 h 204"/>
                <a:gd name="T58" fmla="*/ 125 w 540"/>
                <a:gd name="T59" fmla="*/ 101 h 204"/>
                <a:gd name="T60" fmla="*/ 132 w 540"/>
                <a:gd name="T61" fmla="*/ 108 h 204"/>
                <a:gd name="T62" fmla="*/ 408 w 540"/>
                <a:gd name="T63" fmla="*/ 108 h 204"/>
                <a:gd name="T64" fmla="*/ 415 w 540"/>
                <a:gd name="T65" fmla="*/ 101 h 204"/>
                <a:gd name="T66" fmla="*/ 392 w 540"/>
                <a:gd name="T67" fmla="*/ 71 h 204"/>
                <a:gd name="T68" fmla="*/ 398 w 540"/>
                <a:gd name="T69" fmla="*/ 65 h 204"/>
                <a:gd name="T70" fmla="*/ 392 w 540"/>
                <a:gd name="T71" fmla="*/ 59 h 204"/>
                <a:gd name="T72" fmla="*/ 148 w 540"/>
                <a:gd name="T73" fmla="*/ 59 h 204"/>
                <a:gd name="T74" fmla="*/ 144 w 540"/>
                <a:gd name="T75" fmla="*/ 60 h 204"/>
                <a:gd name="T76" fmla="*/ 143 w 540"/>
                <a:gd name="T77" fmla="*/ 65 h 204"/>
                <a:gd name="T78" fmla="*/ 148 w 540"/>
                <a:gd name="T79" fmla="*/ 71 h 204"/>
                <a:gd name="T80" fmla="*/ 392 w 540"/>
                <a:gd name="T81" fmla="*/ 71 h 204"/>
                <a:gd name="T82" fmla="*/ 389 w 540"/>
                <a:gd name="T83" fmla="*/ 32 h 204"/>
                <a:gd name="T84" fmla="*/ 384 w 540"/>
                <a:gd name="T85" fmla="*/ 25 h 204"/>
                <a:gd name="T86" fmla="*/ 156 w 540"/>
                <a:gd name="T87" fmla="*/ 25 h 204"/>
                <a:gd name="T88" fmla="*/ 152 w 540"/>
                <a:gd name="T89" fmla="*/ 27 h 204"/>
                <a:gd name="T90" fmla="*/ 151 w 540"/>
                <a:gd name="T91" fmla="*/ 32 h 204"/>
                <a:gd name="T92" fmla="*/ 156 w 540"/>
                <a:gd name="T93" fmla="*/ 38 h 204"/>
                <a:gd name="T94" fmla="*/ 384 w 540"/>
                <a:gd name="T95" fmla="*/ 38 h 204"/>
                <a:gd name="T96" fmla="*/ 389 w 540"/>
                <a:gd name="T97" fmla="*/ 3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0" h="204">
                  <a:moveTo>
                    <a:pt x="428" y="0"/>
                  </a:moveTo>
                  <a:cubicBezTo>
                    <a:pt x="540" y="204"/>
                    <a:pt x="540" y="204"/>
                    <a:pt x="540" y="204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136" y="204"/>
                    <a:pt x="136" y="204"/>
                    <a:pt x="136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428" y="0"/>
                  </a:lnTo>
                  <a:close/>
                  <a:moveTo>
                    <a:pt x="446" y="171"/>
                  </a:moveTo>
                  <a:cubicBezTo>
                    <a:pt x="446" y="168"/>
                    <a:pt x="443" y="165"/>
                    <a:pt x="438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0" y="165"/>
                    <a:pt x="98" y="166"/>
                    <a:pt x="96" y="167"/>
                  </a:cubicBezTo>
                  <a:cubicBezTo>
                    <a:pt x="95" y="168"/>
                    <a:pt x="94" y="170"/>
                    <a:pt x="94" y="171"/>
                  </a:cubicBezTo>
                  <a:cubicBezTo>
                    <a:pt x="94" y="175"/>
                    <a:pt x="97" y="177"/>
                    <a:pt x="102" y="177"/>
                  </a:cubicBezTo>
                  <a:cubicBezTo>
                    <a:pt x="438" y="177"/>
                    <a:pt x="438" y="177"/>
                    <a:pt x="438" y="177"/>
                  </a:cubicBezTo>
                  <a:cubicBezTo>
                    <a:pt x="443" y="177"/>
                    <a:pt x="446" y="175"/>
                    <a:pt x="446" y="171"/>
                  </a:cubicBezTo>
                  <a:close/>
                  <a:moveTo>
                    <a:pt x="427" y="136"/>
                  </a:moveTo>
                  <a:cubicBezTo>
                    <a:pt x="427" y="132"/>
                    <a:pt x="424" y="130"/>
                    <a:pt x="42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30"/>
                    <a:pt x="117" y="130"/>
                    <a:pt x="115" y="131"/>
                  </a:cubicBezTo>
                  <a:cubicBezTo>
                    <a:pt x="114" y="133"/>
                    <a:pt x="113" y="134"/>
                    <a:pt x="113" y="136"/>
                  </a:cubicBezTo>
                  <a:cubicBezTo>
                    <a:pt x="113" y="139"/>
                    <a:pt x="116" y="142"/>
                    <a:pt x="120" y="142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24" y="142"/>
                    <a:pt x="427" y="139"/>
                    <a:pt x="427" y="136"/>
                  </a:cubicBezTo>
                  <a:close/>
                  <a:moveTo>
                    <a:pt x="415" y="101"/>
                  </a:moveTo>
                  <a:cubicBezTo>
                    <a:pt x="415" y="98"/>
                    <a:pt x="412" y="95"/>
                    <a:pt x="408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0" y="95"/>
                    <a:pt x="129" y="96"/>
                    <a:pt x="127" y="97"/>
                  </a:cubicBezTo>
                  <a:cubicBezTo>
                    <a:pt x="126" y="98"/>
                    <a:pt x="125" y="100"/>
                    <a:pt x="125" y="101"/>
                  </a:cubicBezTo>
                  <a:cubicBezTo>
                    <a:pt x="125" y="105"/>
                    <a:pt x="128" y="108"/>
                    <a:pt x="132" y="108"/>
                  </a:cubicBezTo>
                  <a:cubicBezTo>
                    <a:pt x="408" y="108"/>
                    <a:pt x="408" y="108"/>
                    <a:pt x="408" y="108"/>
                  </a:cubicBezTo>
                  <a:cubicBezTo>
                    <a:pt x="412" y="108"/>
                    <a:pt x="415" y="105"/>
                    <a:pt x="415" y="101"/>
                  </a:cubicBezTo>
                  <a:close/>
                  <a:moveTo>
                    <a:pt x="392" y="71"/>
                  </a:moveTo>
                  <a:cubicBezTo>
                    <a:pt x="395" y="71"/>
                    <a:pt x="398" y="68"/>
                    <a:pt x="398" y="65"/>
                  </a:cubicBezTo>
                  <a:cubicBezTo>
                    <a:pt x="398" y="61"/>
                    <a:pt x="395" y="59"/>
                    <a:pt x="392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7" y="59"/>
                    <a:pt x="145" y="59"/>
                    <a:pt x="144" y="60"/>
                  </a:cubicBezTo>
                  <a:cubicBezTo>
                    <a:pt x="143" y="62"/>
                    <a:pt x="143" y="63"/>
                    <a:pt x="143" y="65"/>
                  </a:cubicBezTo>
                  <a:cubicBezTo>
                    <a:pt x="143" y="68"/>
                    <a:pt x="145" y="71"/>
                    <a:pt x="148" y="71"/>
                  </a:cubicBezTo>
                  <a:lnTo>
                    <a:pt x="392" y="71"/>
                  </a:lnTo>
                  <a:close/>
                  <a:moveTo>
                    <a:pt x="389" y="32"/>
                  </a:moveTo>
                  <a:cubicBezTo>
                    <a:pt x="389" y="28"/>
                    <a:pt x="387" y="25"/>
                    <a:pt x="384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3" y="26"/>
                    <a:pt x="152" y="27"/>
                  </a:cubicBezTo>
                  <a:cubicBezTo>
                    <a:pt x="151" y="28"/>
                    <a:pt x="151" y="30"/>
                    <a:pt x="151" y="32"/>
                  </a:cubicBezTo>
                  <a:cubicBezTo>
                    <a:pt x="151" y="35"/>
                    <a:pt x="153" y="38"/>
                    <a:pt x="156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7" y="38"/>
                    <a:pt x="389" y="35"/>
                    <a:pt x="38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632737" y="3548486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632737" y="3680248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592237" y="4990398"/>
            <a:ext cx="1117610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OS Kernel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Security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/>
              <p:cNvSpPr/>
              <p:nvPr/>
            </p:nvSpPr>
            <p:spPr>
              <a:xfrm>
                <a:off x="2306024" y="628199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24" y="6281993"/>
                <a:ext cx="493986" cy="493356"/>
              </a:xfrm>
              <a:prstGeom prst="foldedCorner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C34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C34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 of this dissertation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6</a:t>
            </a:fld>
            <a:endParaRPr lang="fi-FI"/>
          </a:p>
        </p:txBody>
      </p:sp>
      <p:sp>
        <p:nvSpPr>
          <p:cNvPr id="11" name="Hexagon 10"/>
          <p:cNvSpPr/>
          <p:nvPr/>
        </p:nvSpPr>
        <p:spPr>
          <a:xfrm>
            <a:off x="2723999" y="1718128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676"/>
          <p:cNvSpPr>
            <a:spLocks noEditPoints="1"/>
          </p:cNvSpPr>
          <p:nvPr/>
        </p:nvSpPr>
        <p:spPr bwMode="auto">
          <a:xfrm>
            <a:off x="3239045" y="2374451"/>
            <a:ext cx="454849" cy="393425"/>
          </a:xfrm>
          <a:custGeom>
            <a:avLst/>
            <a:gdLst>
              <a:gd name="T0" fmla="*/ 32 w 426"/>
              <a:gd name="T1" fmla="*/ 228 h 285"/>
              <a:gd name="T2" fmla="*/ 20 w 426"/>
              <a:gd name="T3" fmla="*/ 248 h 285"/>
              <a:gd name="T4" fmla="*/ 32 w 426"/>
              <a:gd name="T5" fmla="*/ 267 h 285"/>
              <a:gd name="T6" fmla="*/ 53 w 426"/>
              <a:gd name="T7" fmla="*/ 271 h 285"/>
              <a:gd name="T8" fmla="*/ 69 w 426"/>
              <a:gd name="T9" fmla="*/ 256 h 285"/>
              <a:gd name="T10" fmla="*/ 65 w 426"/>
              <a:gd name="T11" fmla="*/ 234 h 285"/>
              <a:gd name="T12" fmla="*/ 45 w 426"/>
              <a:gd name="T13" fmla="*/ 224 h 285"/>
              <a:gd name="T14" fmla="*/ 407 w 426"/>
              <a:gd name="T15" fmla="*/ 203 h 285"/>
              <a:gd name="T16" fmla="*/ 426 w 426"/>
              <a:gd name="T17" fmla="*/ 220 h 285"/>
              <a:gd name="T18" fmla="*/ 426 w 426"/>
              <a:gd name="T19" fmla="*/ 265 h 285"/>
              <a:gd name="T20" fmla="*/ 407 w 426"/>
              <a:gd name="T21" fmla="*/ 283 h 285"/>
              <a:gd name="T22" fmla="*/ 20 w 426"/>
              <a:gd name="T23" fmla="*/ 283 h 285"/>
              <a:gd name="T24" fmla="*/ 2 w 426"/>
              <a:gd name="T25" fmla="*/ 265 h 285"/>
              <a:gd name="T26" fmla="*/ 2 w 426"/>
              <a:gd name="T27" fmla="*/ 220 h 285"/>
              <a:gd name="T28" fmla="*/ 20 w 426"/>
              <a:gd name="T29" fmla="*/ 203 h 285"/>
              <a:gd name="T30" fmla="*/ 37 w 426"/>
              <a:gd name="T31" fmla="*/ 122 h 285"/>
              <a:gd name="T32" fmla="*/ 22 w 426"/>
              <a:gd name="T33" fmla="*/ 138 h 285"/>
              <a:gd name="T34" fmla="*/ 26 w 426"/>
              <a:gd name="T35" fmla="*/ 159 h 285"/>
              <a:gd name="T36" fmla="*/ 45 w 426"/>
              <a:gd name="T37" fmla="*/ 171 h 285"/>
              <a:gd name="T38" fmla="*/ 65 w 426"/>
              <a:gd name="T39" fmla="*/ 159 h 285"/>
              <a:gd name="T40" fmla="*/ 69 w 426"/>
              <a:gd name="T41" fmla="*/ 138 h 285"/>
              <a:gd name="T42" fmla="*/ 53 w 426"/>
              <a:gd name="T43" fmla="*/ 122 h 285"/>
              <a:gd name="T44" fmla="*/ 397 w 426"/>
              <a:gd name="T45" fmla="*/ 100 h 285"/>
              <a:gd name="T46" fmla="*/ 421 w 426"/>
              <a:gd name="T47" fmla="*/ 112 h 285"/>
              <a:gd name="T48" fmla="*/ 426 w 426"/>
              <a:gd name="T49" fmla="*/ 155 h 285"/>
              <a:gd name="T50" fmla="*/ 415 w 426"/>
              <a:gd name="T51" fmla="*/ 179 h 285"/>
              <a:gd name="T52" fmla="*/ 30 w 426"/>
              <a:gd name="T53" fmla="*/ 185 h 285"/>
              <a:gd name="T54" fmla="*/ 6 w 426"/>
              <a:gd name="T55" fmla="*/ 173 h 285"/>
              <a:gd name="T56" fmla="*/ 0 w 426"/>
              <a:gd name="T57" fmla="*/ 130 h 285"/>
              <a:gd name="T58" fmla="*/ 12 w 426"/>
              <a:gd name="T59" fmla="*/ 106 h 285"/>
              <a:gd name="T60" fmla="*/ 45 w 426"/>
              <a:gd name="T61" fmla="*/ 20 h 285"/>
              <a:gd name="T62" fmla="*/ 26 w 426"/>
              <a:gd name="T63" fmla="*/ 30 h 285"/>
              <a:gd name="T64" fmla="*/ 22 w 426"/>
              <a:gd name="T65" fmla="*/ 51 h 285"/>
              <a:gd name="T66" fmla="*/ 37 w 426"/>
              <a:gd name="T67" fmla="*/ 67 h 285"/>
              <a:gd name="T68" fmla="*/ 59 w 426"/>
              <a:gd name="T69" fmla="*/ 63 h 285"/>
              <a:gd name="T70" fmla="*/ 69 w 426"/>
              <a:gd name="T71" fmla="*/ 44 h 285"/>
              <a:gd name="T72" fmla="*/ 59 w 426"/>
              <a:gd name="T73" fmla="*/ 24 h 285"/>
              <a:gd name="T74" fmla="*/ 30 w 426"/>
              <a:gd name="T75" fmla="*/ 0 h 285"/>
              <a:gd name="T76" fmla="*/ 415 w 426"/>
              <a:gd name="T77" fmla="*/ 6 h 285"/>
              <a:gd name="T78" fmla="*/ 426 w 426"/>
              <a:gd name="T79" fmla="*/ 30 h 285"/>
              <a:gd name="T80" fmla="*/ 421 w 426"/>
              <a:gd name="T81" fmla="*/ 71 h 285"/>
              <a:gd name="T82" fmla="*/ 397 w 426"/>
              <a:gd name="T83" fmla="*/ 85 h 285"/>
              <a:gd name="T84" fmla="*/ 12 w 426"/>
              <a:gd name="T85" fmla="*/ 79 h 285"/>
              <a:gd name="T86" fmla="*/ 0 w 426"/>
              <a:gd name="T87" fmla="*/ 55 h 285"/>
              <a:gd name="T88" fmla="*/ 6 w 426"/>
              <a:gd name="T89" fmla="*/ 12 h 285"/>
              <a:gd name="T90" fmla="*/ 30 w 426"/>
              <a:gd name="T9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285">
                <a:moveTo>
                  <a:pt x="45" y="224"/>
                </a:moveTo>
                <a:lnTo>
                  <a:pt x="37" y="226"/>
                </a:lnTo>
                <a:lnTo>
                  <a:pt x="32" y="228"/>
                </a:lnTo>
                <a:lnTo>
                  <a:pt x="26" y="234"/>
                </a:lnTo>
                <a:lnTo>
                  <a:pt x="22" y="240"/>
                </a:lnTo>
                <a:lnTo>
                  <a:pt x="20" y="248"/>
                </a:lnTo>
                <a:lnTo>
                  <a:pt x="22" y="256"/>
                </a:lnTo>
                <a:lnTo>
                  <a:pt x="26" y="263"/>
                </a:lnTo>
                <a:lnTo>
                  <a:pt x="32" y="267"/>
                </a:lnTo>
                <a:lnTo>
                  <a:pt x="37" y="271"/>
                </a:lnTo>
                <a:lnTo>
                  <a:pt x="45" y="273"/>
                </a:lnTo>
                <a:lnTo>
                  <a:pt x="53" y="271"/>
                </a:lnTo>
                <a:lnTo>
                  <a:pt x="59" y="267"/>
                </a:lnTo>
                <a:lnTo>
                  <a:pt x="65" y="263"/>
                </a:lnTo>
                <a:lnTo>
                  <a:pt x="69" y="256"/>
                </a:lnTo>
                <a:lnTo>
                  <a:pt x="69" y="248"/>
                </a:lnTo>
                <a:lnTo>
                  <a:pt x="69" y="240"/>
                </a:lnTo>
                <a:lnTo>
                  <a:pt x="65" y="234"/>
                </a:lnTo>
                <a:lnTo>
                  <a:pt x="59" y="228"/>
                </a:lnTo>
                <a:lnTo>
                  <a:pt x="53" y="226"/>
                </a:lnTo>
                <a:lnTo>
                  <a:pt x="45" y="224"/>
                </a:lnTo>
                <a:close/>
                <a:moveTo>
                  <a:pt x="30" y="201"/>
                </a:moveTo>
                <a:lnTo>
                  <a:pt x="397" y="201"/>
                </a:lnTo>
                <a:lnTo>
                  <a:pt x="407" y="203"/>
                </a:lnTo>
                <a:lnTo>
                  <a:pt x="415" y="207"/>
                </a:lnTo>
                <a:lnTo>
                  <a:pt x="421" y="212"/>
                </a:lnTo>
                <a:lnTo>
                  <a:pt x="426" y="220"/>
                </a:lnTo>
                <a:lnTo>
                  <a:pt x="426" y="230"/>
                </a:lnTo>
                <a:lnTo>
                  <a:pt x="426" y="256"/>
                </a:lnTo>
                <a:lnTo>
                  <a:pt x="426" y="265"/>
                </a:lnTo>
                <a:lnTo>
                  <a:pt x="421" y="273"/>
                </a:lnTo>
                <a:lnTo>
                  <a:pt x="415" y="279"/>
                </a:lnTo>
                <a:lnTo>
                  <a:pt x="407" y="283"/>
                </a:lnTo>
                <a:lnTo>
                  <a:pt x="397" y="285"/>
                </a:lnTo>
                <a:lnTo>
                  <a:pt x="30" y="285"/>
                </a:lnTo>
                <a:lnTo>
                  <a:pt x="20" y="283"/>
                </a:lnTo>
                <a:lnTo>
                  <a:pt x="12" y="279"/>
                </a:lnTo>
                <a:lnTo>
                  <a:pt x="6" y="273"/>
                </a:lnTo>
                <a:lnTo>
                  <a:pt x="2" y="265"/>
                </a:lnTo>
                <a:lnTo>
                  <a:pt x="0" y="256"/>
                </a:lnTo>
                <a:lnTo>
                  <a:pt x="0" y="230"/>
                </a:lnTo>
                <a:lnTo>
                  <a:pt x="2" y="220"/>
                </a:lnTo>
                <a:lnTo>
                  <a:pt x="6" y="212"/>
                </a:lnTo>
                <a:lnTo>
                  <a:pt x="12" y="207"/>
                </a:lnTo>
                <a:lnTo>
                  <a:pt x="20" y="203"/>
                </a:lnTo>
                <a:lnTo>
                  <a:pt x="30" y="201"/>
                </a:lnTo>
                <a:close/>
                <a:moveTo>
                  <a:pt x="45" y="122"/>
                </a:moveTo>
                <a:lnTo>
                  <a:pt x="37" y="122"/>
                </a:lnTo>
                <a:lnTo>
                  <a:pt x="32" y="126"/>
                </a:lnTo>
                <a:lnTo>
                  <a:pt x="26" y="132"/>
                </a:lnTo>
                <a:lnTo>
                  <a:pt x="22" y="138"/>
                </a:lnTo>
                <a:lnTo>
                  <a:pt x="20" y="146"/>
                </a:lnTo>
                <a:lnTo>
                  <a:pt x="22" y="154"/>
                </a:lnTo>
                <a:lnTo>
                  <a:pt x="26" y="159"/>
                </a:lnTo>
                <a:lnTo>
                  <a:pt x="32" y="165"/>
                </a:lnTo>
                <a:lnTo>
                  <a:pt x="37" y="169"/>
                </a:lnTo>
                <a:lnTo>
                  <a:pt x="45" y="171"/>
                </a:lnTo>
                <a:lnTo>
                  <a:pt x="53" y="169"/>
                </a:lnTo>
                <a:lnTo>
                  <a:pt x="59" y="165"/>
                </a:lnTo>
                <a:lnTo>
                  <a:pt x="65" y="159"/>
                </a:lnTo>
                <a:lnTo>
                  <a:pt x="69" y="154"/>
                </a:lnTo>
                <a:lnTo>
                  <a:pt x="69" y="146"/>
                </a:lnTo>
                <a:lnTo>
                  <a:pt x="69" y="138"/>
                </a:lnTo>
                <a:lnTo>
                  <a:pt x="65" y="132"/>
                </a:lnTo>
                <a:lnTo>
                  <a:pt x="59" y="126"/>
                </a:lnTo>
                <a:lnTo>
                  <a:pt x="53" y="122"/>
                </a:lnTo>
                <a:lnTo>
                  <a:pt x="45" y="122"/>
                </a:lnTo>
                <a:close/>
                <a:moveTo>
                  <a:pt x="30" y="100"/>
                </a:moveTo>
                <a:lnTo>
                  <a:pt x="397" y="100"/>
                </a:lnTo>
                <a:lnTo>
                  <a:pt x="407" y="102"/>
                </a:lnTo>
                <a:lnTo>
                  <a:pt x="415" y="106"/>
                </a:lnTo>
                <a:lnTo>
                  <a:pt x="421" y="112"/>
                </a:lnTo>
                <a:lnTo>
                  <a:pt x="426" y="120"/>
                </a:lnTo>
                <a:lnTo>
                  <a:pt x="426" y="130"/>
                </a:lnTo>
                <a:lnTo>
                  <a:pt x="426" y="155"/>
                </a:lnTo>
                <a:lnTo>
                  <a:pt x="426" y="163"/>
                </a:lnTo>
                <a:lnTo>
                  <a:pt x="421" y="173"/>
                </a:lnTo>
                <a:lnTo>
                  <a:pt x="415" y="179"/>
                </a:lnTo>
                <a:lnTo>
                  <a:pt x="407" y="183"/>
                </a:lnTo>
                <a:lnTo>
                  <a:pt x="397" y="185"/>
                </a:lnTo>
                <a:lnTo>
                  <a:pt x="30" y="185"/>
                </a:lnTo>
                <a:lnTo>
                  <a:pt x="20" y="183"/>
                </a:lnTo>
                <a:lnTo>
                  <a:pt x="12" y="179"/>
                </a:lnTo>
                <a:lnTo>
                  <a:pt x="6" y="173"/>
                </a:lnTo>
                <a:lnTo>
                  <a:pt x="2" y="163"/>
                </a:lnTo>
                <a:lnTo>
                  <a:pt x="0" y="155"/>
                </a:lnTo>
                <a:lnTo>
                  <a:pt x="0" y="130"/>
                </a:lnTo>
                <a:lnTo>
                  <a:pt x="2" y="120"/>
                </a:lnTo>
                <a:lnTo>
                  <a:pt x="6" y="112"/>
                </a:lnTo>
                <a:lnTo>
                  <a:pt x="12" y="106"/>
                </a:lnTo>
                <a:lnTo>
                  <a:pt x="20" y="102"/>
                </a:lnTo>
                <a:lnTo>
                  <a:pt x="30" y="100"/>
                </a:lnTo>
                <a:close/>
                <a:moveTo>
                  <a:pt x="45" y="20"/>
                </a:moveTo>
                <a:lnTo>
                  <a:pt x="37" y="20"/>
                </a:lnTo>
                <a:lnTo>
                  <a:pt x="32" y="24"/>
                </a:lnTo>
                <a:lnTo>
                  <a:pt x="26" y="30"/>
                </a:lnTo>
                <a:lnTo>
                  <a:pt x="22" y="36"/>
                </a:lnTo>
                <a:lnTo>
                  <a:pt x="20" y="44"/>
                </a:lnTo>
                <a:lnTo>
                  <a:pt x="22" y="51"/>
                </a:lnTo>
                <a:lnTo>
                  <a:pt x="26" y="57"/>
                </a:lnTo>
                <a:lnTo>
                  <a:pt x="32" y="63"/>
                </a:lnTo>
                <a:lnTo>
                  <a:pt x="37" y="67"/>
                </a:lnTo>
                <a:lnTo>
                  <a:pt x="45" y="67"/>
                </a:lnTo>
                <a:lnTo>
                  <a:pt x="53" y="67"/>
                </a:lnTo>
                <a:lnTo>
                  <a:pt x="59" y="63"/>
                </a:lnTo>
                <a:lnTo>
                  <a:pt x="65" y="57"/>
                </a:lnTo>
                <a:lnTo>
                  <a:pt x="69" y="51"/>
                </a:lnTo>
                <a:lnTo>
                  <a:pt x="69" y="44"/>
                </a:lnTo>
                <a:lnTo>
                  <a:pt x="69" y="36"/>
                </a:lnTo>
                <a:lnTo>
                  <a:pt x="65" y="30"/>
                </a:lnTo>
                <a:lnTo>
                  <a:pt x="59" y="24"/>
                </a:lnTo>
                <a:lnTo>
                  <a:pt x="53" y="20"/>
                </a:lnTo>
                <a:lnTo>
                  <a:pt x="45" y="20"/>
                </a:lnTo>
                <a:close/>
                <a:moveTo>
                  <a:pt x="30" y="0"/>
                </a:moveTo>
                <a:lnTo>
                  <a:pt x="397" y="0"/>
                </a:lnTo>
                <a:lnTo>
                  <a:pt x="407" y="2"/>
                </a:lnTo>
                <a:lnTo>
                  <a:pt x="415" y="6"/>
                </a:lnTo>
                <a:lnTo>
                  <a:pt x="421" y="12"/>
                </a:lnTo>
                <a:lnTo>
                  <a:pt x="426" y="20"/>
                </a:lnTo>
                <a:lnTo>
                  <a:pt x="426" y="30"/>
                </a:lnTo>
                <a:lnTo>
                  <a:pt x="426" y="55"/>
                </a:lnTo>
                <a:lnTo>
                  <a:pt x="426" y="63"/>
                </a:lnTo>
                <a:lnTo>
                  <a:pt x="421" y="71"/>
                </a:lnTo>
                <a:lnTo>
                  <a:pt x="415" y="79"/>
                </a:lnTo>
                <a:lnTo>
                  <a:pt x="407" y="83"/>
                </a:lnTo>
                <a:lnTo>
                  <a:pt x="397" y="85"/>
                </a:lnTo>
                <a:lnTo>
                  <a:pt x="30" y="85"/>
                </a:lnTo>
                <a:lnTo>
                  <a:pt x="20" y="83"/>
                </a:lnTo>
                <a:lnTo>
                  <a:pt x="12" y="79"/>
                </a:lnTo>
                <a:lnTo>
                  <a:pt x="6" y="71"/>
                </a:lnTo>
                <a:lnTo>
                  <a:pt x="2" y="63"/>
                </a:lnTo>
                <a:lnTo>
                  <a:pt x="0" y="55"/>
                </a:lnTo>
                <a:lnTo>
                  <a:pt x="0" y="30"/>
                </a:lnTo>
                <a:lnTo>
                  <a:pt x="2" y="20"/>
                </a:lnTo>
                <a:lnTo>
                  <a:pt x="6" y="12"/>
                </a:lnTo>
                <a:lnTo>
                  <a:pt x="12" y="6"/>
                </a:lnTo>
                <a:lnTo>
                  <a:pt x="20" y="2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4684" y="1764745"/>
            <a:ext cx="883572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Access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Control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24" name="Hexagon 23"/>
          <p:cNvSpPr/>
          <p:nvPr/>
        </p:nvSpPr>
        <p:spPr>
          <a:xfrm>
            <a:off x="2723999" y="3190966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067976" y="3837684"/>
            <a:ext cx="773860" cy="292214"/>
            <a:chOff x="475947" y="1959021"/>
            <a:chExt cx="1192440" cy="450272"/>
          </a:xfrm>
          <a:solidFill>
            <a:schemeClr val="accent3"/>
          </a:solidFill>
        </p:grpSpPr>
        <p:sp>
          <p:nvSpPr>
            <p:cNvPr id="26" name="Oval 25"/>
            <p:cNvSpPr/>
            <p:nvPr/>
          </p:nvSpPr>
          <p:spPr>
            <a:xfrm>
              <a:off x="47594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9757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1921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4084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62475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08410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2057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32737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4900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7594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757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1921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4084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2475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8410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057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32737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44900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7594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9757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1921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4084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962475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08410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2057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32737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44900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7594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9757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921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4084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962475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08410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2057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32737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4900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5706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5706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5706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5706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436" y="1994179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436" y="2111687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436" y="2229195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4436" y="2346703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10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3273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5436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600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97633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1926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408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6252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48416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6057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936615" y="3344451"/>
            <a:ext cx="98456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Intel Clear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solation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88" name="Hexagon 87"/>
          <p:cNvSpPr/>
          <p:nvPr/>
        </p:nvSpPr>
        <p:spPr>
          <a:xfrm>
            <a:off x="2704684" y="4719906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098758" y="5487661"/>
            <a:ext cx="696794" cy="278674"/>
            <a:chOff x="632737" y="3124623"/>
            <a:chExt cx="1047750" cy="660400"/>
          </a:xfrm>
          <a:solidFill>
            <a:schemeClr val="accent4"/>
          </a:solidFill>
        </p:grpSpPr>
        <p:sp>
          <p:nvSpPr>
            <p:cNvPr id="90" name="Freeform 32"/>
            <p:cNvSpPr>
              <a:spLocks noEditPoints="1"/>
            </p:cNvSpPr>
            <p:nvPr/>
          </p:nvSpPr>
          <p:spPr bwMode="auto">
            <a:xfrm>
              <a:off x="632737" y="3124623"/>
              <a:ext cx="1047750" cy="396875"/>
            </a:xfrm>
            <a:custGeom>
              <a:avLst/>
              <a:gdLst>
                <a:gd name="T0" fmla="*/ 428 w 540"/>
                <a:gd name="T1" fmla="*/ 0 h 204"/>
                <a:gd name="T2" fmla="*/ 540 w 540"/>
                <a:gd name="T3" fmla="*/ 204 h 204"/>
                <a:gd name="T4" fmla="*/ 404 w 540"/>
                <a:gd name="T5" fmla="*/ 204 h 204"/>
                <a:gd name="T6" fmla="*/ 136 w 540"/>
                <a:gd name="T7" fmla="*/ 204 h 204"/>
                <a:gd name="T8" fmla="*/ 0 w 540"/>
                <a:gd name="T9" fmla="*/ 204 h 204"/>
                <a:gd name="T10" fmla="*/ 112 w 540"/>
                <a:gd name="T11" fmla="*/ 0 h 204"/>
                <a:gd name="T12" fmla="*/ 268 w 540"/>
                <a:gd name="T13" fmla="*/ 0 h 204"/>
                <a:gd name="T14" fmla="*/ 272 w 540"/>
                <a:gd name="T15" fmla="*/ 0 h 204"/>
                <a:gd name="T16" fmla="*/ 428 w 540"/>
                <a:gd name="T17" fmla="*/ 0 h 204"/>
                <a:gd name="T18" fmla="*/ 446 w 540"/>
                <a:gd name="T19" fmla="*/ 171 h 204"/>
                <a:gd name="T20" fmla="*/ 438 w 540"/>
                <a:gd name="T21" fmla="*/ 165 h 204"/>
                <a:gd name="T22" fmla="*/ 102 w 540"/>
                <a:gd name="T23" fmla="*/ 165 h 204"/>
                <a:gd name="T24" fmla="*/ 96 w 540"/>
                <a:gd name="T25" fmla="*/ 167 h 204"/>
                <a:gd name="T26" fmla="*/ 94 w 540"/>
                <a:gd name="T27" fmla="*/ 171 h 204"/>
                <a:gd name="T28" fmla="*/ 102 w 540"/>
                <a:gd name="T29" fmla="*/ 177 h 204"/>
                <a:gd name="T30" fmla="*/ 438 w 540"/>
                <a:gd name="T31" fmla="*/ 177 h 204"/>
                <a:gd name="T32" fmla="*/ 446 w 540"/>
                <a:gd name="T33" fmla="*/ 171 h 204"/>
                <a:gd name="T34" fmla="*/ 427 w 540"/>
                <a:gd name="T35" fmla="*/ 136 h 204"/>
                <a:gd name="T36" fmla="*/ 420 w 540"/>
                <a:gd name="T37" fmla="*/ 130 h 204"/>
                <a:gd name="T38" fmla="*/ 120 w 540"/>
                <a:gd name="T39" fmla="*/ 130 h 204"/>
                <a:gd name="T40" fmla="*/ 115 w 540"/>
                <a:gd name="T41" fmla="*/ 131 h 204"/>
                <a:gd name="T42" fmla="*/ 113 w 540"/>
                <a:gd name="T43" fmla="*/ 136 h 204"/>
                <a:gd name="T44" fmla="*/ 120 w 540"/>
                <a:gd name="T45" fmla="*/ 142 h 204"/>
                <a:gd name="T46" fmla="*/ 420 w 540"/>
                <a:gd name="T47" fmla="*/ 142 h 204"/>
                <a:gd name="T48" fmla="*/ 427 w 540"/>
                <a:gd name="T49" fmla="*/ 136 h 204"/>
                <a:gd name="T50" fmla="*/ 415 w 540"/>
                <a:gd name="T51" fmla="*/ 101 h 204"/>
                <a:gd name="T52" fmla="*/ 408 w 540"/>
                <a:gd name="T53" fmla="*/ 95 h 204"/>
                <a:gd name="T54" fmla="*/ 132 w 540"/>
                <a:gd name="T55" fmla="*/ 95 h 204"/>
                <a:gd name="T56" fmla="*/ 127 w 540"/>
                <a:gd name="T57" fmla="*/ 97 h 204"/>
                <a:gd name="T58" fmla="*/ 125 w 540"/>
                <a:gd name="T59" fmla="*/ 101 h 204"/>
                <a:gd name="T60" fmla="*/ 132 w 540"/>
                <a:gd name="T61" fmla="*/ 108 h 204"/>
                <a:gd name="T62" fmla="*/ 408 w 540"/>
                <a:gd name="T63" fmla="*/ 108 h 204"/>
                <a:gd name="T64" fmla="*/ 415 w 540"/>
                <a:gd name="T65" fmla="*/ 101 h 204"/>
                <a:gd name="T66" fmla="*/ 392 w 540"/>
                <a:gd name="T67" fmla="*/ 71 h 204"/>
                <a:gd name="T68" fmla="*/ 398 w 540"/>
                <a:gd name="T69" fmla="*/ 65 h 204"/>
                <a:gd name="T70" fmla="*/ 392 w 540"/>
                <a:gd name="T71" fmla="*/ 59 h 204"/>
                <a:gd name="T72" fmla="*/ 148 w 540"/>
                <a:gd name="T73" fmla="*/ 59 h 204"/>
                <a:gd name="T74" fmla="*/ 144 w 540"/>
                <a:gd name="T75" fmla="*/ 60 h 204"/>
                <a:gd name="T76" fmla="*/ 143 w 540"/>
                <a:gd name="T77" fmla="*/ 65 h 204"/>
                <a:gd name="T78" fmla="*/ 148 w 540"/>
                <a:gd name="T79" fmla="*/ 71 h 204"/>
                <a:gd name="T80" fmla="*/ 392 w 540"/>
                <a:gd name="T81" fmla="*/ 71 h 204"/>
                <a:gd name="T82" fmla="*/ 389 w 540"/>
                <a:gd name="T83" fmla="*/ 32 h 204"/>
                <a:gd name="T84" fmla="*/ 384 w 540"/>
                <a:gd name="T85" fmla="*/ 25 h 204"/>
                <a:gd name="T86" fmla="*/ 156 w 540"/>
                <a:gd name="T87" fmla="*/ 25 h 204"/>
                <a:gd name="T88" fmla="*/ 152 w 540"/>
                <a:gd name="T89" fmla="*/ 27 h 204"/>
                <a:gd name="T90" fmla="*/ 151 w 540"/>
                <a:gd name="T91" fmla="*/ 32 h 204"/>
                <a:gd name="T92" fmla="*/ 156 w 540"/>
                <a:gd name="T93" fmla="*/ 38 h 204"/>
                <a:gd name="T94" fmla="*/ 384 w 540"/>
                <a:gd name="T95" fmla="*/ 38 h 204"/>
                <a:gd name="T96" fmla="*/ 389 w 540"/>
                <a:gd name="T97" fmla="*/ 3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0" h="204">
                  <a:moveTo>
                    <a:pt x="428" y="0"/>
                  </a:moveTo>
                  <a:cubicBezTo>
                    <a:pt x="540" y="204"/>
                    <a:pt x="540" y="204"/>
                    <a:pt x="540" y="204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136" y="204"/>
                    <a:pt x="136" y="204"/>
                    <a:pt x="136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428" y="0"/>
                  </a:lnTo>
                  <a:close/>
                  <a:moveTo>
                    <a:pt x="446" y="171"/>
                  </a:moveTo>
                  <a:cubicBezTo>
                    <a:pt x="446" y="168"/>
                    <a:pt x="443" y="165"/>
                    <a:pt x="438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0" y="165"/>
                    <a:pt x="98" y="166"/>
                    <a:pt x="96" y="167"/>
                  </a:cubicBezTo>
                  <a:cubicBezTo>
                    <a:pt x="95" y="168"/>
                    <a:pt x="94" y="170"/>
                    <a:pt x="94" y="171"/>
                  </a:cubicBezTo>
                  <a:cubicBezTo>
                    <a:pt x="94" y="175"/>
                    <a:pt x="97" y="177"/>
                    <a:pt x="102" y="177"/>
                  </a:cubicBezTo>
                  <a:cubicBezTo>
                    <a:pt x="438" y="177"/>
                    <a:pt x="438" y="177"/>
                    <a:pt x="438" y="177"/>
                  </a:cubicBezTo>
                  <a:cubicBezTo>
                    <a:pt x="443" y="177"/>
                    <a:pt x="446" y="175"/>
                    <a:pt x="446" y="171"/>
                  </a:cubicBezTo>
                  <a:close/>
                  <a:moveTo>
                    <a:pt x="427" y="136"/>
                  </a:moveTo>
                  <a:cubicBezTo>
                    <a:pt x="427" y="132"/>
                    <a:pt x="424" y="130"/>
                    <a:pt x="42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30"/>
                    <a:pt x="117" y="130"/>
                    <a:pt x="115" y="131"/>
                  </a:cubicBezTo>
                  <a:cubicBezTo>
                    <a:pt x="114" y="133"/>
                    <a:pt x="113" y="134"/>
                    <a:pt x="113" y="136"/>
                  </a:cubicBezTo>
                  <a:cubicBezTo>
                    <a:pt x="113" y="139"/>
                    <a:pt x="116" y="142"/>
                    <a:pt x="120" y="142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24" y="142"/>
                    <a:pt x="427" y="139"/>
                    <a:pt x="427" y="136"/>
                  </a:cubicBezTo>
                  <a:close/>
                  <a:moveTo>
                    <a:pt x="415" y="101"/>
                  </a:moveTo>
                  <a:cubicBezTo>
                    <a:pt x="415" y="98"/>
                    <a:pt x="412" y="95"/>
                    <a:pt x="408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0" y="95"/>
                    <a:pt x="129" y="96"/>
                    <a:pt x="127" y="97"/>
                  </a:cubicBezTo>
                  <a:cubicBezTo>
                    <a:pt x="126" y="98"/>
                    <a:pt x="125" y="100"/>
                    <a:pt x="125" y="101"/>
                  </a:cubicBezTo>
                  <a:cubicBezTo>
                    <a:pt x="125" y="105"/>
                    <a:pt x="128" y="108"/>
                    <a:pt x="132" y="108"/>
                  </a:cubicBezTo>
                  <a:cubicBezTo>
                    <a:pt x="408" y="108"/>
                    <a:pt x="408" y="108"/>
                    <a:pt x="408" y="108"/>
                  </a:cubicBezTo>
                  <a:cubicBezTo>
                    <a:pt x="412" y="108"/>
                    <a:pt x="415" y="105"/>
                    <a:pt x="415" y="101"/>
                  </a:cubicBezTo>
                  <a:close/>
                  <a:moveTo>
                    <a:pt x="392" y="71"/>
                  </a:moveTo>
                  <a:cubicBezTo>
                    <a:pt x="395" y="71"/>
                    <a:pt x="398" y="68"/>
                    <a:pt x="398" y="65"/>
                  </a:cubicBezTo>
                  <a:cubicBezTo>
                    <a:pt x="398" y="61"/>
                    <a:pt x="395" y="59"/>
                    <a:pt x="392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7" y="59"/>
                    <a:pt x="145" y="59"/>
                    <a:pt x="144" y="60"/>
                  </a:cubicBezTo>
                  <a:cubicBezTo>
                    <a:pt x="143" y="62"/>
                    <a:pt x="143" y="63"/>
                    <a:pt x="143" y="65"/>
                  </a:cubicBezTo>
                  <a:cubicBezTo>
                    <a:pt x="143" y="68"/>
                    <a:pt x="145" y="71"/>
                    <a:pt x="148" y="71"/>
                  </a:cubicBezTo>
                  <a:lnTo>
                    <a:pt x="392" y="71"/>
                  </a:lnTo>
                  <a:close/>
                  <a:moveTo>
                    <a:pt x="389" y="32"/>
                  </a:moveTo>
                  <a:cubicBezTo>
                    <a:pt x="389" y="28"/>
                    <a:pt x="387" y="25"/>
                    <a:pt x="384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3" y="26"/>
                    <a:pt x="152" y="27"/>
                  </a:cubicBezTo>
                  <a:cubicBezTo>
                    <a:pt x="151" y="28"/>
                    <a:pt x="151" y="30"/>
                    <a:pt x="151" y="32"/>
                  </a:cubicBezTo>
                  <a:cubicBezTo>
                    <a:pt x="151" y="35"/>
                    <a:pt x="153" y="38"/>
                    <a:pt x="156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7" y="38"/>
                    <a:pt x="389" y="35"/>
                    <a:pt x="38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632737" y="3548486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632737" y="3680248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9240" y="4864274"/>
            <a:ext cx="1117610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OS Kernel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Security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29736" y="185152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Characterizing </a:t>
            </a:r>
            <a:r>
              <a:rPr lang="en-IE" dirty="0" err="1"/>
              <a:t>SEAndroid</a:t>
            </a:r>
            <a:r>
              <a:rPr lang="en-IE" dirty="0"/>
              <a:t> Policies in the Wild</a:t>
            </a:r>
            <a:endParaRPr lang="fi-FI" dirty="0"/>
          </a:p>
        </p:txBody>
      </p:sp>
      <p:sp>
        <p:nvSpPr>
          <p:cNvPr id="95" name="TextBox 94"/>
          <p:cNvSpPr txBox="1"/>
          <p:nvPr/>
        </p:nvSpPr>
        <p:spPr>
          <a:xfrm>
            <a:off x="5129735" y="2523303"/>
            <a:ext cx="52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SELint</a:t>
            </a:r>
            <a:r>
              <a:rPr lang="en-IE" dirty="0"/>
              <a:t>: an </a:t>
            </a:r>
            <a:r>
              <a:rPr lang="en-IE" dirty="0" err="1"/>
              <a:t>SEAndroid</a:t>
            </a:r>
            <a:r>
              <a:rPr lang="en-IE" dirty="0"/>
              <a:t> policy analysis tool</a:t>
            </a:r>
            <a:endParaRPr lang="fi-FI" dirty="0"/>
          </a:p>
        </p:txBody>
      </p:sp>
      <p:sp>
        <p:nvSpPr>
          <p:cNvPr id="97" name="TextBox 96"/>
          <p:cNvSpPr txBox="1"/>
          <p:nvPr/>
        </p:nvSpPr>
        <p:spPr>
          <a:xfrm>
            <a:off x="5129736" y="356441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Security </a:t>
            </a:r>
            <a:r>
              <a:rPr lang="en-IE" dirty="0"/>
              <a:t>of OS-Level Virtualization Technologies</a:t>
            </a:r>
            <a:endParaRPr lang="fi-FI" dirty="0"/>
          </a:p>
        </p:txBody>
      </p:sp>
      <p:sp>
        <p:nvSpPr>
          <p:cNvPr id="98" name="TextBox 97"/>
          <p:cNvSpPr txBox="1"/>
          <p:nvPr/>
        </p:nvSpPr>
        <p:spPr>
          <a:xfrm>
            <a:off x="5129736" y="475817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Randomization </a:t>
            </a:r>
            <a:r>
              <a:rPr lang="en-IE" dirty="0"/>
              <a:t>Can't Stop BPF JIT Spray</a:t>
            </a:r>
            <a:endParaRPr lang="fi-FI" dirty="0"/>
          </a:p>
        </p:txBody>
      </p:sp>
      <p:sp>
        <p:nvSpPr>
          <p:cNvPr id="99" name="TextBox 98"/>
          <p:cNvSpPr txBox="1"/>
          <p:nvPr/>
        </p:nvSpPr>
        <p:spPr>
          <a:xfrm>
            <a:off x="5129735" y="541984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Towards </a:t>
            </a:r>
            <a:r>
              <a:rPr lang="en-IE" dirty="0"/>
              <a:t>Linux Kernel Memory Safety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Folded Corner 80"/>
              <p:cNvSpPr/>
              <p:nvPr/>
            </p:nvSpPr>
            <p:spPr>
              <a:xfrm>
                <a:off x="4509624" y="1783457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Folded Corner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1783457"/>
                <a:ext cx="493986" cy="493356"/>
              </a:xfrm>
              <a:prstGeom prst="foldedCorner">
                <a:avLst/>
              </a:prstGeom>
              <a:blipFill rotWithShape="0">
                <a:blip r:embed="rId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olded Corner 81"/>
              <p:cNvSpPr/>
              <p:nvPr/>
            </p:nvSpPr>
            <p:spPr>
              <a:xfrm>
                <a:off x="4509624" y="24376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Folded Corner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2437666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olded Corner 82"/>
              <p:cNvSpPr/>
              <p:nvPr/>
            </p:nvSpPr>
            <p:spPr>
              <a:xfrm>
                <a:off x="4509624" y="35374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Folded Corner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3537466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olded Corner 83"/>
              <p:cNvSpPr/>
              <p:nvPr/>
            </p:nvSpPr>
            <p:spPr>
              <a:xfrm>
                <a:off x="4509624" y="475204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Folded Corner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4752046"/>
                <a:ext cx="493986" cy="493356"/>
              </a:xfrm>
              <a:prstGeom prst="foldedCorner">
                <a:avLst/>
              </a:prstGeom>
              <a:blipFill rotWithShape="0"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olded Corner 84"/>
              <p:cNvSpPr/>
              <p:nvPr/>
            </p:nvSpPr>
            <p:spPr>
              <a:xfrm>
                <a:off x="4509624" y="5419844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Folded Corner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5419844"/>
                <a:ext cx="493986" cy="493356"/>
              </a:xfrm>
              <a:prstGeom prst="foldedCorner">
                <a:avLst/>
              </a:prstGeom>
              <a:blipFill rotWithShape="0">
                <a:blip r:embed="rId6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25639" y="3371277"/>
            <a:ext cx="2577384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Usability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720" y="3371277"/>
            <a:ext cx="2577384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Practical </a:t>
            </a:r>
            <a:r>
              <a:rPr lang="en-US" sz="2000" dirty="0" err="1" smtClean="0">
                <a:solidFill>
                  <a:prstClr val="white"/>
                </a:solidFill>
              </a:rPr>
              <a:t>deployability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91012" y="3371277"/>
            <a:ext cx="2278997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Security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6720" y="4166558"/>
            <a:ext cx="2779854" cy="3657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Ease of integration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Scalability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</a:t>
            </a: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erformance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31985" y="4166558"/>
            <a:ext cx="2779853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End users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Developers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…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71031" y="2266813"/>
            <a:ext cx="1109832" cy="907330"/>
            <a:chOff x="579438" y="3848100"/>
            <a:chExt cx="1136650" cy="933451"/>
          </a:xfrm>
          <a:solidFill>
            <a:schemeClr val="accent2"/>
          </a:solidFill>
        </p:grpSpPr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898525" y="4151313"/>
              <a:ext cx="625475" cy="630238"/>
            </a:xfrm>
            <a:custGeom>
              <a:avLst/>
              <a:gdLst>
                <a:gd name="T0" fmla="*/ 71 w 167"/>
                <a:gd name="T1" fmla="*/ 148 h 168"/>
                <a:gd name="T2" fmla="*/ 57 w 167"/>
                <a:gd name="T3" fmla="*/ 154 h 168"/>
                <a:gd name="T4" fmla="*/ 36 w 167"/>
                <a:gd name="T5" fmla="*/ 149 h 168"/>
                <a:gd name="T6" fmla="*/ 34 w 167"/>
                <a:gd name="T7" fmla="*/ 127 h 168"/>
                <a:gd name="T8" fmla="*/ 10 w 167"/>
                <a:gd name="T9" fmla="*/ 124 h 168"/>
                <a:gd name="T10" fmla="*/ 22 w 167"/>
                <a:gd name="T11" fmla="*/ 100 h 168"/>
                <a:gd name="T12" fmla="*/ 0 w 167"/>
                <a:gd name="T13" fmla="*/ 87 h 168"/>
                <a:gd name="T14" fmla="*/ 19 w 167"/>
                <a:gd name="T15" fmla="*/ 72 h 168"/>
                <a:gd name="T16" fmla="*/ 9 w 167"/>
                <a:gd name="T17" fmla="*/ 52 h 168"/>
                <a:gd name="T18" fmla="*/ 25 w 167"/>
                <a:gd name="T19" fmla="*/ 37 h 168"/>
                <a:gd name="T20" fmla="*/ 36 w 167"/>
                <a:gd name="T21" fmla="*/ 26 h 168"/>
                <a:gd name="T22" fmla="*/ 51 w 167"/>
                <a:gd name="T23" fmla="*/ 10 h 168"/>
                <a:gd name="T24" fmla="*/ 67 w 167"/>
                <a:gd name="T25" fmla="*/ 23 h 168"/>
                <a:gd name="T26" fmla="*/ 81 w 167"/>
                <a:gd name="T27" fmla="*/ 1 h 168"/>
                <a:gd name="T28" fmla="*/ 95 w 167"/>
                <a:gd name="T29" fmla="*/ 10 h 168"/>
                <a:gd name="T30" fmla="*/ 105 w 167"/>
                <a:gd name="T31" fmla="*/ 22 h 168"/>
                <a:gd name="T32" fmla="*/ 127 w 167"/>
                <a:gd name="T33" fmla="*/ 13 h 168"/>
                <a:gd name="T34" fmla="*/ 128 w 167"/>
                <a:gd name="T35" fmla="*/ 39 h 168"/>
                <a:gd name="T36" fmla="*/ 154 w 167"/>
                <a:gd name="T37" fmla="*/ 40 h 168"/>
                <a:gd name="T38" fmla="*/ 146 w 167"/>
                <a:gd name="T39" fmla="*/ 62 h 168"/>
                <a:gd name="T40" fmla="*/ 164 w 167"/>
                <a:gd name="T41" fmla="*/ 74 h 168"/>
                <a:gd name="T42" fmla="*/ 158 w 167"/>
                <a:gd name="T43" fmla="*/ 95 h 168"/>
                <a:gd name="T44" fmla="*/ 154 w 167"/>
                <a:gd name="T45" fmla="*/ 111 h 168"/>
                <a:gd name="T46" fmla="*/ 149 w 167"/>
                <a:gd name="T47" fmla="*/ 132 h 168"/>
                <a:gd name="T48" fmla="*/ 127 w 167"/>
                <a:gd name="T49" fmla="*/ 133 h 168"/>
                <a:gd name="T50" fmla="*/ 123 w 167"/>
                <a:gd name="T51" fmla="*/ 158 h 168"/>
                <a:gd name="T52" fmla="*/ 101 w 167"/>
                <a:gd name="T53" fmla="*/ 145 h 168"/>
                <a:gd name="T54" fmla="*/ 93 w 167"/>
                <a:gd name="T55" fmla="*/ 164 h 168"/>
                <a:gd name="T56" fmla="*/ 81 w 167"/>
                <a:gd name="T57" fmla="*/ 158 h 168"/>
                <a:gd name="T58" fmla="*/ 87 w 167"/>
                <a:gd name="T59" fmla="*/ 158 h 168"/>
                <a:gd name="T60" fmla="*/ 101 w 167"/>
                <a:gd name="T61" fmla="*/ 137 h 168"/>
                <a:gd name="T62" fmla="*/ 124 w 167"/>
                <a:gd name="T63" fmla="*/ 147 h 168"/>
                <a:gd name="T64" fmla="*/ 118 w 167"/>
                <a:gd name="T65" fmla="*/ 136 h 168"/>
                <a:gd name="T66" fmla="*/ 146 w 167"/>
                <a:gd name="T67" fmla="*/ 123 h 168"/>
                <a:gd name="T68" fmla="*/ 149 w 167"/>
                <a:gd name="T69" fmla="*/ 118 h 168"/>
                <a:gd name="T70" fmla="*/ 147 w 167"/>
                <a:gd name="T71" fmla="*/ 88 h 168"/>
                <a:gd name="T72" fmla="*/ 158 w 167"/>
                <a:gd name="T73" fmla="*/ 81 h 168"/>
                <a:gd name="T74" fmla="*/ 137 w 167"/>
                <a:gd name="T75" fmla="*/ 70 h 168"/>
                <a:gd name="T76" fmla="*/ 150 w 167"/>
                <a:gd name="T77" fmla="*/ 49 h 168"/>
                <a:gd name="T78" fmla="*/ 136 w 167"/>
                <a:gd name="T79" fmla="*/ 49 h 168"/>
                <a:gd name="T80" fmla="*/ 118 w 167"/>
                <a:gd name="T81" fmla="*/ 32 h 168"/>
                <a:gd name="T82" fmla="*/ 118 w 167"/>
                <a:gd name="T83" fmla="*/ 18 h 168"/>
                <a:gd name="T84" fmla="*/ 87 w 167"/>
                <a:gd name="T85" fmla="*/ 21 h 168"/>
                <a:gd name="T86" fmla="*/ 81 w 167"/>
                <a:gd name="T87" fmla="*/ 9 h 168"/>
                <a:gd name="T88" fmla="*/ 69 w 167"/>
                <a:gd name="T89" fmla="*/ 31 h 168"/>
                <a:gd name="T90" fmla="*/ 48 w 167"/>
                <a:gd name="T91" fmla="*/ 18 h 168"/>
                <a:gd name="T92" fmla="*/ 49 w 167"/>
                <a:gd name="T93" fmla="*/ 32 h 168"/>
                <a:gd name="T94" fmla="*/ 31 w 167"/>
                <a:gd name="T95" fmla="*/ 50 h 168"/>
                <a:gd name="T96" fmla="*/ 18 w 167"/>
                <a:gd name="T97" fmla="*/ 50 h 168"/>
                <a:gd name="T98" fmla="*/ 21 w 167"/>
                <a:gd name="T99" fmla="*/ 80 h 168"/>
                <a:gd name="T100" fmla="*/ 10 w 167"/>
                <a:gd name="T101" fmla="*/ 87 h 168"/>
                <a:gd name="T102" fmla="*/ 31 w 167"/>
                <a:gd name="T103" fmla="*/ 98 h 168"/>
                <a:gd name="T104" fmla="*/ 18 w 167"/>
                <a:gd name="T105" fmla="*/ 119 h 168"/>
                <a:gd name="T106" fmla="*/ 34 w 167"/>
                <a:gd name="T107" fmla="*/ 118 h 168"/>
                <a:gd name="T108" fmla="*/ 44 w 167"/>
                <a:gd name="T109" fmla="*/ 147 h 168"/>
                <a:gd name="T110" fmla="*/ 49 w 167"/>
                <a:gd name="T111" fmla="*/ 149 h 168"/>
                <a:gd name="T112" fmla="*/ 80 w 167"/>
                <a:gd name="T113" fmla="*/ 147 h 168"/>
                <a:gd name="T114" fmla="*/ 68 w 167"/>
                <a:gd name="T115" fmla="*/ 56 h 168"/>
                <a:gd name="T116" fmla="*/ 101 w 167"/>
                <a:gd name="T117" fmla="*/ 111 h 168"/>
                <a:gd name="T118" fmla="*/ 62 w 167"/>
                <a:gd name="T119" fmla="*/ 78 h 168"/>
                <a:gd name="T120" fmla="*/ 107 w 167"/>
                <a:gd name="T121" fmla="*/ 8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7" h="168">
                  <a:moveTo>
                    <a:pt x="81" y="168"/>
                  </a:moveTo>
                  <a:cubicBezTo>
                    <a:pt x="79" y="168"/>
                    <a:pt x="76" y="167"/>
                    <a:pt x="75" y="165"/>
                  </a:cubicBezTo>
                  <a:cubicBezTo>
                    <a:pt x="73" y="163"/>
                    <a:pt x="72" y="161"/>
                    <a:pt x="72" y="158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70" y="147"/>
                    <a:pt x="68" y="146"/>
                    <a:pt x="67" y="146"/>
                  </a:cubicBezTo>
                  <a:cubicBezTo>
                    <a:pt x="67" y="145"/>
                    <a:pt x="67" y="145"/>
                    <a:pt x="66" y="145"/>
                  </a:cubicBezTo>
                  <a:cubicBezTo>
                    <a:pt x="65" y="145"/>
                    <a:pt x="63" y="146"/>
                    <a:pt x="62" y="146"/>
                  </a:cubicBezTo>
                  <a:cubicBezTo>
                    <a:pt x="57" y="154"/>
                    <a:pt x="57" y="154"/>
                    <a:pt x="57" y="154"/>
                  </a:cubicBezTo>
                  <a:cubicBezTo>
                    <a:pt x="56" y="156"/>
                    <a:pt x="54" y="158"/>
                    <a:pt x="52" y="158"/>
                  </a:cubicBezTo>
                  <a:cubicBezTo>
                    <a:pt x="49" y="159"/>
                    <a:pt x="47" y="159"/>
                    <a:pt x="45" y="158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8" y="154"/>
                    <a:pt x="36" y="152"/>
                    <a:pt x="36" y="149"/>
                  </a:cubicBezTo>
                  <a:cubicBezTo>
                    <a:pt x="35" y="147"/>
                    <a:pt x="35" y="145"/>
                    <a:pt x="37" y="143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0" y="132"/>
                    <a:pt x="40" y="130"/>
                    <a:pt x="39" y="129"/>
                  </a:cubicBezTo>
                  <a:cubicBezTo>
                    <a:pt x="38" y="128"/>
                    <a:pt x="36" y="127"/>
                    <a:pt x="34" y="127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4" y="132"/>
                    <a:pt x="21" y="133"/>
                    <a:pt x="19" y="132"/>
                  </a:cubicBezTo>
                  <a:cubicBezTo>
                    <a:pt x="16" y="132"/>
                    <a:pt x="14" y="131"/>
                    <a:pt x="13" y="128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2"/>
                    <a:pt x="9" y="119"/>
                    <a:pt x="9" y="117"/>
                  </a:cubicBezTo>
                  <a:cubicBezTo>
                    <a:pt x="10" y="115"/>
                    <a:pt x="11" y="113"/>
                    <a:pt x="13" y="111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4"/>
                    <a:pt x="22" y="101"/>
                    <a:pt x="22" y="100"/>
                  </a:cubicBezTo>
                  <a:cubicBezTo>
                    <a:pt x="22" y="99"/>
                    <a:pt x="20" y="97"/>
                    <a:pt x="1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7" y="96"/>
                    <a:pt x="5" y="95"/>
                    <a:pt x="3" y="94"/>
                  </a:cubicBezTo>
                  <a:cubicBezTo>
                    <a:pt x="1" y="92"/>
                    <a:pt x="0" y="90"/>
                    <a:pt x="0" y="8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9"/>
                    <a:pt x="1" y="77"/>
                    <a:pt x="3" y="75"/>
                  </a:cubicBezTo>
                  <a:cubicBezTo>
                    <a:pt x="5" y="74"/>
                    <a:pt x="7" y="73"/>
                    <a:pt x="9" y="73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1"/>
                    <a:pt x="22" y="69"/>
                    <a:pt x="22" y="68"/>
                  </a:cubicBezTo>
                  <a:cubicBezTo>
                    <a:pt x="22" y="67"/>
                    <a:pt x="22" y="64"/>
                    <a:pt x="22" y="63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6"/>
                    <a:pt x="10" y="54"/>
                    <a:pt x="9" y="52"/>
                  </a:cubicBezTo>
                  <a:cubicBezTo>
                    <a:pt x="8" y="50"/>
                    <a:pt x="9" y="47"/>
                    <a:pt x="10" y="4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6"/>
                  </a:cubicBezTo>
                  <a:cubicBezTo>
                    <a:pt x="21" y="35"/>
                    <a:pt x="23" y="36"/>
                    <a:pt x="25" y="3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8" y="40"/>
                    <a:pt x="38" y="39"/>
                  </a:cubicBezTo>
                  <a:cubicBezTo>
                    <a:pt x="39" y="38"/>
                    <a:pt x="40" y="36"/>
                    <a:pt x="41" y="3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4"/>
                    <a:pt x="35" y="21"/>
                    <a:pt x="35" y="19"/>
                  </a:cubicBezTo>
                  <a:cubicBezTo>
                    <a:pt x="36" y="17"/>
                    <a:pt x="37" y="15"/>
                    <a:pt x="39" y="1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6" y="9"/>
                    <a:pt x="48" y="9"/>
                    <a:pt x="51" y="10"/>
                  </a:cubicBezTo>
                  <a:cubicBezTo>
                    <a:pt x="53" y="10"/>
                    <a:pt x="55" y="12"/>
                    <a:pt x="56" y="1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5" y="23"/>
                    <a:pt x="66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8" y="22"/>
                    <a:pt x="70" y="21"/>
                    <a:pt x="71" y="2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8"/>
                    <a:pt x="73" y="5"/>
                    <a:pt x="74" y="4"/>
                  </a:cubicBezTo>
                  <a:cubicBezTo>
                    <a:pt x="76" y="2"/>
                    <a:pt x="78" y="1"/>
                    <a:pt x="81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0"/>
                    <a:pt x="91" y="2"/>
                    <a:pt x="93" y="3"/>
                  </a:cubicBezTo>
                  <a:cubicBezTo>
                    <a:pt x="94" y="5"/>
                    <a:pt x="95" y="7"/>
                    <a:pt x="95" y="1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1"/>
                    <a:pt x="99" y="22"/>
                    <a:pt x="100" y="23"/>
                  </a:cubicBezTo>
                  <a:cubicBezTo>
                    <a:pt x="100" y="23"/>
                    <a:pt x="100" y="23"/>
                    <a:pt x="101" y="23"/>
                  </a:cubicBezTo>
                  <a:cubicBezTo>
                    <a:pt x="102" y="23"/>
                    <a:pt x="104" y="22"/>
                    <a:pt x="105" y="22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2"/>
                    <a:pt x="113" y="10"/>
                    <a:pt x="115" y="10"/>
                  </a:cubicBezTo>
                  <a:cubicBezTo>
                    <a:pt x="118" y="9"/>
                    <a:pt x="121" y="9"/>
                    <a:pt x="123" y="10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30" y="14"/>
                    <a:pt x="131" y="16"/>
                    <a:pt x="132" y="19"/>
                  </a:cubicBezTo>
                  <a:cubicBezTo>
                    <a:pt x="132" y="21"/>
                    <a:pt x="132" y="23"/>
                    <a:pt x="131" y="25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6"/>
                    <a:pt x="128" y="38"/>
                    <a:pt x="128" y="39"/>
                  </a:cubicBezTo>
                  <a:cubicBezTo>
                    <a:pt x="129" y="40"/>
                    <a:pt x="132" y="41"/>
                    <a:pt x="133" y="41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4" y="36"/>
                    <a:pt x="146" y="35"/>
                    <a:pt x="149" y="36"/>
                  </a:cubicBezTo>
                  <a:cubicBezTo>
                    <a:pt x="151" y="36"/>
                    <a:pt x="153" y="37"/>
                    <a:pt x="154" y="40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8" y="46"/>
                    <a:pt x="159" y="49"/>
                    <a:pt x="158" y="51"/>
                  </a:cubicBezTo>
                  <a:cubicBezTo>
                    <a:pt x="157" y="54"/>
                    <a:pt x="156" y="55"/>
                    <a:pt x="154" y="57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4"/>
                    <a:pt x="145" y="66"/>
                    <a:pt x="145" y="67"/>
                  </a:cubicBezTo>
                  <a:cubicBezTo>
                    <a:pt x="145" y="69"/>
                    <a:pt x="147" y="71"/>
                    <a:pt x="14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60" y="72"/>
                    <a:pt x="162" y="73"/>
                    <a:pt x="164" y="74"/>
                  </a:cubicBezTo>
                  <a:cubicBezTo>
                    <a:pt x="166" y="76"/>
                    <a:pt x="167" y="78"/>
                    <a:pt x="167" y="81"/>
                  </a:cubicBezTo>
                  <a:cubicBezTo>
                    <a:pt x="167" y="86"/>
                    <a:pt x="167" y="86"/>
                    <a:pt x="167" y="86"/>
                  </a:cubicBezTo>
                  <a:cubicBezTo>
                    <a:pt x="167" y="89"/>
                    <a:pt x="166" y="91"/>
                    <a:pt x="164" y="93"/>
                  </a:cubicBezTo>
                  <a:cubicBezTo>
                    <a:pt x="163" y="94"/>
                    <a:pt x="160" y="95"/>
                    <a:pt x="158" y="95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7" y="97"/>
                    <a:pt x="145" y="99"/>
                    <a:pt x="145" y="100"/>
                  </a:cubicBezTo>
                  <a:cubicBezTo>
                    <a:pt x="145" y="101"/>
                    <a:pt x="145" y="104"/>
                    <a:pt x="146" y="105"/>
                  </a:cubicBezTo>
                  <a:cubicBezTo>
                    <a:pt x="154" y="111"/>
                    <a:pt x="154" y="111"/>
                    <a:pt x="154" y="111"/>
                  </a:cubicBezTo>
                  <a:cubicBezTo>
                    <a:pt x="156" y="112"/>
                    <a:pt x="157" y="114"/>
                    <a:pt x="158" y="116"/>
                  </a:cubicBezTo>
                  <a:cubicBezTo>
                    <a:pt x="159" y="118"/>
                    <a:pt x="159" y="121"/>
                    <a:pt x="158" y="123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30"/>
                    <a:pt x="152" y="131"/>
                    <a:pt x="149" y="132"/>
                  </a:cubicBezTo>
                  <a:cubicBezTo>
                    <a:pt x="147" y="133"/>
                    <a:pt x="144" y="132"/>
                    <a:pt x="142" y="131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2" y="127"/>
                    <a:pt x="129" y="128"/>
                    <a:pt x="129" y="129"/>
                  </a:cubicBezTo>
                  <a:cubicBezTo>
                    <a:pt x="128" y="130"/>
                    <a:pt x="127" y="132"/>
                    <a:pt x="127" y="133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2" y="144"/>
                    <a:pt x="133" y="147"/>
                    <a:pt x="132" y="149"/>
                  </a:cubicBezTo>
                  <a:cubicBezTo>
                    <a:pt x="132" y="151"/>
                    <a:pt x="130" y="153"/>
                    <a:pt x="128" y="155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1" y="159"/>
                    <a:pt x="119" y="159"/>
                    <a:pt x="116" y="158"/>
                  </a:cubicBezTo>
                  <a:cubicBezTo>
                    <a:pt x="114" y="158"/>
                    <a:pt x="112" y="156"/>
                    <a:pt x="111" y="15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4" y="146"/>
                    <a:pt x="103" y="145"/>
                    <a:pt x="101" y="145"/>
                  </a:cubicBezTo>
                  <a:cubicBezTo>
                    <a:pt x="100" y="145"/>
                    <a:pt x="100" y="145"/>
                    <a:pt x="100" y="145"/>
                  </a:cubicBezTo>
                  <a:cubicBezTo>
                    <a:pt x="99" y="146"/>
                    <a:pt x="97" y="147"/>
                    <a:pt x="96" y="14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60"/>
                    <a:pt x="95" y="163"/>
                    <a:pt x="93" y="164"/>
                  </a:cubicBezTo>
                  <a:cubicBezTo>
                    <a:pt x="92" y="166"/>
                    <a:pt x="89" y="167"/>
                    <a:pt x="87" y="167"/>
                  </a:cubicBezTo>
                  <a:lnTo>
                    <a:pt x="81" y="168"/>
                  </a:lnTo>
                  <a:close/>
                  <a:moveTo>
                    <a:pt x="80" y="147"/>
                  </a:moveTo>
                  <a:cubicBezTo>
                    <a:pt x="81" y="158"/>
                    <a:pt x="81" y="158"/>
                    <a:pt x="81" y="158"/>
                  </a:cubicBezTo>
                  <a:cubicBezTo>
                    <a:pt x="81" y="158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7" y="159"/>
                    <a:pt x="87" y="158"/>
                    <a:pt x="87" y="158"/>
                  </a:cubicBezTo>
                  <a:cubicBezTo>
                    <a:pt x="87" y="158"/>
                    <a:pt x="87" y="158"/>
                    <a:pt x="87" y="15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8" y="142"/>
                    <a:pt x="95" y="138"/>
                    <a:pt x="98" y="137"/>
                  </a:cubicBezTo>
                  <a:cubicBezTo>
                    <a:pt x="99" y="137"/>
                    <a:pt x="100" y="137"/>
                    <a:pt x="101" y="137"/>
                  </a:cubicBezTo>
                  <a:cubicBezTo>
                    <a:pt x="101" y="137"/>
                    <a:pt x="109" y="137"/>
                    <a:pt x="112" y="14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6" y="132"/>
                    <a:pt x="120" y="125"/>
                    <a:pt x="123" y="123"/>
                  </a:cubicBezTo>
                  <a:cubicBezTo>
                    <a:pt x="126" y="120"/>
                    <a:pt x="131" y="118"/>
                    <a:pt x="134" y="118"/>
                  </a:cubicBezTo>
                  <a:cubicBezTo>
                    <a:pt x="135" y="118"/>
                    <a:pt x="136" y="118"/>
                    <a:pt x="136" y="119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0" y="119"/>
                    <a:pt x="149" y="118"/>
                    <a:pt x="149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6" y="110"/>
                    <a:pt x="136" y="101"/>
                    <a:pt x="137" y="98"/>
                  </a:cubicBezTo>
                  <a:cubicBezTo>
                    <a:pt x="138" y="95"/>
                    <a:pt x="143" y="88"/>
                    <a:pt x="147" y="88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8" y="87"/>
                    <a:pt x="158" y="86"/>
                    <a:pt x="158" y="86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2" y="80"/>
                    <a:pt x="137" y="73"/>
                    <a:pt x="137" y="70"/>
                  </a:cubicBezTo>
                  <a:cubicBezTo>
                    <a:pt x="136" y="66"/>
                    <a:pt x="137" y="58"/>
                    <a:pt x="140" y="56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50" y="49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6" y="44"/>
                    <a:pt x="146" y="44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50"/>
                    <a:pt x="134" y="50"/>
                    <a:pt x="134" y="50"/>
                  </a:cubicBezTo>
                  <a:cubicBezTo>
                    <a:pt x="131" y="50"/>
                    <a:pt x="125" y="48"/>
                    <a:pt x="122" y="45"/>
                  </a:cubicBezTo>
                  <a:cubicBezTo>
                    <a:pt x="120" y="43"/>
                    <a:pt x="116" y="35"/>
                    <a:pt x="118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9" y="31"/>
                    <a:pt x="102" y="31"/>
                    <a:pt x="101" y="31"/>
                  </a:cubicBezTo>
                  <a:cubicBezTo>
                    <a:pt x="100" y="31"/>
                    <a:pt x="99" y="31"/>
                    <a:pt x="98" y="31"/>
                  </a:cubicBezTo>
                  <a:cubicBezTo>
                    <a:pt x="94" y="30"/>
                    <a:pt x="88" y="25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9"/>
                    <a:pt x="86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6"/>
                    <a:pt x="72" y="30"/>
                    <a:pt x="69" y="31"/>
                  </a:cubicBezTo>
                  <a:cubicBezTo>
                    <a:pt x="68" y="31"/>
                    <a:pt x="67" y="31"/>
                    <a:pt x="66" y="31"/>
                  </a:cubicBezTo>
                  <a:cubicBezTo>
                    <a:pt x="66" y="31"/>
                    <a:pt x="58" y="31"/>
                    <a:pt x="55" y="2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1" y="36"/>
                    <a:pt x="47" y="43"/>
                    <a:pt x="45" y="45"/>
                  </a:cubicBezTo>
                  <a:cubicBezTo>
                    <a:pt x="42" y="48"/>
                    <a:pt x="36" y="50"/>
                    <a:pt x="34" y="50"/>
                  </a:cubicBezTo>
                  <a:cubicBezTo>
                    <a:pt x="33" y="50"/>
                    <a:pt x="32" y="50"/>
                    <a:pt x="31" y="5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0" y="45"/>
                    <a:pt x="20" y="45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8" y="50"/>
                    <a:pt x="18" y="50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8"/>
                    <a:pt x="31" y="67"/>
                    <a:pt x="31" y="70"/>
                  </a:cubicBezTo>
                  <a:cubicBezTo>
                    <a:pt x="30" y="73"/>
                    <a:pt x="25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2"/>
                    <a:pt x="9" y="8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7"/>
                    <a:pt x="9" y="87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5" y="88"/>
                    <a:pt x="30" y="95"/>
                    <a:pt x="31" y="98"/>
                  </a:cubicBezTo>
                  <a:cubicBezTo>
                    <a:pt x="31" y="101"/>
                    <a:pt x="31" y="110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2" y="118"/>
                    <a:pt x="33" y="118"/>
                    <a:pt x="34" y="118"/>
                  </a:cubicBezTo>
                  <a:cubicBezTo>
                    <a:pt x="36" y="118"/>
                    <a:pt x="42" y="120"/>
                    <a:pt x="45" y="123"/>
                  </a:cubicBezTo>
                  <a:cubicBezTo>
                    <a:pt x="47" y="125"/>
                    <a:pt x="51" y="133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8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8" y="137"/>
                    <a:pt x="65" y="137"/>
                    <a:pt x="66" y="137"/>
                  </a:cubicBezTo>
                  <a:cubicBezTo>
                    <a:pt x="67" y="137"/>
                    <a:pt x="69" y="137"/>
                    <a:pt x="70" y="137"/>
                  </a:cubicBezTo>
                  <a:cubicBezTo>
                    <a:pt x="73" y="138"/>
                    <a:pt x="80" y="143"/>
                    <a:pt x="80" y="147"/>
                  </a:cubicBezTo>
                  <a:close/>
                  <a:moveTo>
                    <a:pt x="84" y="116"/>
                  </a:moveTo>
                  <a:cubicBezTo>
                    <a:pt x="73" y="116"/>
                    <a:pt x="62" y="110"/>
                    <a:pt x="57" y="100"/>
                  </a:cubicBezTo>
                  <a:cubicBezTo>
                    <a:pt x="52" y="93"/>
                    <a:pt x="51" y="84"/>
                    <a:pt x="53" y="76"/>
                  </a:cubicBezTo>
                  <a:cubicBezTo>
                    <a:pt x="55" y="67"/>
                    <a:pt x="60" y="60"/>
                    <a:pt x="68" y="56"/>
                  </a:cubicBezTo>
                  <a:cubicBezTo>
                    <a:pt x="73" y="53"/>
                    <a:pt x="78" y="52"/>
                    <a:pt x="84" y="52"/>
                  </a:cubicBezTo>
                  <a:cubicBezTo>
                    <a:pt x="95" y="52"/>
                    <a:pt x="106" y="57"/>
                    <a:pt x="112" y="67"/>
                  </a:cubicBezTo>
                  <a:cubicBezTo>
                    <a:pt x="116" y="74"/>
                    <a:pt x="117" y="83"/>
                    <a:pt x="115" y="91"/>
                  </a:cubicBezTo>
                  <a:cubicBezTo>
                    <a:pt x="113" y="100"/>
                    <a:pt x="108" y="107"/>
                    <a:pt x="101" y="111"/>
                  </a:cubicBezTo>
                  <a:cubicBezTo>
                    <a:pt x="96" y="114"/>
                    <a:pt x="90" y="116"/>
                    <a:pt x="84" y="116"/>
                  </a:cubicBezTo>
                  <a:moveTo>
                    <a:pt x="84" y="60"/>
                  </a:moveTo>
                  <a:cubicBezTo>
                    <a:pt x="80" y="60"/>
                    <a:pt x="76" y="61"/>
                    <a:pt x="72" y="64"/>
                  </a:cubicBezTo>
                  <a:cubicBezTo>
                    <a:pt x="67" y="67"/>
                    <a:pt x="63" y="72"/>
                    <a:pt x="62" y="78"/>
                  </a:cubicBezTo>
                  <a:cubicBezTo>
                    <a:pt x="60" y="84"/>
                    <a:pt x="61" y="90"/>
                    <a:pt x="64" y="95"/>
                  </a:cubicBezTo>
                  <a:cubicBezTo>
                    <a:pt x="68" y="102"/>
                    <a:pt x="76" y="107"/>
                    <a:pt x="84" y="107"/>
                  </a:cubicBezTo>
                  <a:cubicBezTo>
                    <a:pt x="88" y="107"/>
                    <a:pt x="92" y="106"/>
                    <a:pt x="96" y="103"/>
                  </a:cubicBezTo>
                  <a:cubicBezTo>
                    <a:pt x="101" y="100"/>
                    <a:pt x="105" y="95"/>
                    <a:pt x="107" y="89"/>
                  </a:cubicBezTo>
                  <a:cubicBezTo>
                    <a:pt x="108" y="83"/>
                    <a:pt x="107" y="77"/>
                    <a:pt x="104" y="72"/>
                  </a:cubicBezTo>
                  <a:cubicBezTo>
                    <a:pt x="100" y="65"/>
                    <a:pt x="92" y="60"/>
                    <a:pt x="84" y="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366838" y="3949700"/>
              <a:ext cx="349250" cy="344488"/>
            </a:xfrm>
            <a:custGeom>
              <a:avLst/>
              <a:gdLst>
                <a:gd name="T0" fmla="*/ 43 w 93"/>
                <a:gd name="T1" fmla="*/ 36 h 92"/>
                <a:gd name="T2" fmla="*/ 50 w 93"/>
                <a:gd name="T3" fmla="*/ 56 h 92"/>
                <a:gd name="T4" fmla="*/ 4 w 93"/>
                <a:gd name="T5" fmla="*/ 44 h 92"/>
                <a:gd name="T6" fmla="*/ 14 w 93"/>
                <a:gd name="T7" fmla="*/ 47 h 92"/>
                <a:gd name="T8" fmla="*/ 19 w 93"/>
                <a:gd name="T9" fmla="*/ 65 h 92"/>
                <a:gd name="T10" fmla="*/ 13 w 93"/>
                <a:gd name="T11" fmla="*/ 73 h 92"/>
                <a:gd name="T12" fmla="*/ 13 w 93"/>
                <a:gd name="T13" fmla="*/ 79 h 92"/>
                <a:gd name="T14" fmla="*/ 17 w 93"/>
                <a:gd name="T15" fmla="*/ 83 h 92"/>
                <a:gd name="T16" fmla="*/ 23 w 93"/>
                <a:gd name="T17" fmla="*/ 82 h 92"/>
                <a:gd name="T18" fmla="*/ 30 w 93"/>
                <a:gd name="T19" fmla="*/ 75 h 92"/>
                <a:gd name="T20" fmla="*/ 49 w 93"/>
                <a:gd name="T21" fmla="*/ 79 h 92"/>
                <a:gd name="T22" fmla="*/ 53 w 93"/>
                <a:gd name="T23" fmla="*/ 88 h 92"/>
                <a:gd name="T24" fmla="*/ 59 w 93"/>
                <a:gd name="T25" fmla="*/ 91 h 92"/>
                <a:gd name="T26" fmla="*/ 63 w 93"/>
                <a:gd name="T27" fmla="*/ 90 h 92"/>
                <a:gd name="T28" fmla="*/ 66 w 93"/>
                <a:gd name="T29" fmla="*/ 84 h 92"/>
                <a:gd name="T30" fmla="*/ 63 w 93"/>
                <a:gd name="T31" fmla="*/ 74 h 92"/>
                <a:gd name="T32" fmla="*/ 76 w 93"/>
                <a:gd name="T33" fmla="*/ 60 h 92"/>
                <a:gd name="T34" fmla="*/ 86 w 93"/>
                <a:gd name="T35" fmla="*/ 61 h 92"/>
                <a:gd name="T36" fmla="*/ 92 w 93"/>
                <a:gd name="T37" fmla="*/ 58 h 92"/>
                <a:gd name="T38" fmla="*/ 93 w 93"/>
                <a:gd name="T39" fmla="*/ 53 h 92"/>
                <a:gd name="T40" fmla="*/ 89 w 93"/>
                <a:gd name="T41" fmla="*/ 48 h 92"/>
                <a:gd name="T42" fmla="*/ 79 w 93"/>
                <a:gd name="T43" fmla="*/ 45 h 92"/>
                <a:gd name="T44" fmla="*/ 73 w 93"/>
                <a:gd name="T45" fmla="*/ 27 h 92"/>
                <a:gd name="T46" fmla="*/ 79 w 93"/>
                <a:gd name="T47" fmla="*/ 19 h 92"/>
                <a:gd name="T48" fmla="*/ 79 w 93"/>
                <a:gd name="T49" fmla="*/ 13 h 92"/>
                <a:gd name="T50" fmla="*/ 76 w 93"/>
                <a:gd name="T51" fmla="*/ 9 h 92"/>
                <a:gd name="T52" fmla="*/ 69 w 93"/>
                <a:gd name="T53" fmla="*/ 10 h 92"/>
                <a:gd name="T54" fmla="*/ 62 w 93"/>
                <a:gd name="T55" fmla="*/ 17 h 92"/>
                <a:gd name="T56" fmla="*/ 43 w 93"/>
                <a:gd name="T57" fmla="*/ 13 h 92"/>
                <a:gd name="T58" fmla="*/ 39 w 93"/>
                <a:gd name="T59" fmla="*/ 4 h 92"/>
                <a:gd name="T60" fmla="*/ 34 w 93"/>
                <a:gd name="T61" fmla="*/ 1 h 92"/>
                <a:gd name="T62" fmla="*/ 29 w 93"/>
                <a:gd name="T63" fmla="*/ 2 h 92"/>
                <a:gd name="T64" fmla="*/ 27 w 93"/>
                <a:gd name="T65" fmla="*/ 8 h 92"/>
                <a:gd name="T66" fmla="*/ 29 w 93"/>
                <a:gd name="T67" fmla="*/ 18 h 92"/>
                <a:gd name="T68" fmla="*/ 16 w 93"/>
                <a:gd name="T69" fmla="*/ 32 h 92"/>
                <a:gd name="T70" fmla="*/ 6 w 93"/>
                <a:gd name="T71" fmla="*/ 31 h 92"/>
                <a:gd name="T72" fmla="*/ 1 w 93"/>
                <a:gd name="T73" fmla="*/ 34 h 92"/>
                <a:gd name="T74" fmla="*/ 0 w 93"/>
                <a:gd name="T75" fmla="*/ 39 h 92"/>
                <a:gd name="T76" fmla="*/ 4 w 93"/>
                <a:gd name="T77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" h="92">
                  <a:moveTo>
                    <a:pt x="36" y="50"/>
                  </a:moveTo>
                  <a:cubicBezTo>
                    <a:pt x="34" y="44"/>
                    <a:pt x="37" y="38"/>
                    <a:pt x="43" y="36"/>
                  </a:cubicBezTo>
                  <a:cubicBezTo>
                    <a:pt x="48" y="34"/>
                    <a:pt x="55" y="37"/>
                    <a:pt x="57" y="42"/>
                  </a:cubicBezTo>
                  <a:cubicBezTo>
                    <a:pt x="59" y="48"/>
                    <a:pt x="56" y="54"/>
                    <a:pt x="50" y="56"/>
                  </a:cubicBezTo>
                  <a:cubicBezTo>
                    <a:pt x="44" y="58"/>
                    <a:pt x="38" y="55"/>
                    <a:pt x="36" y="50"/>
                  </a:cubicBezTo>
                  <a:moveTo>
                    <a:pt x="4" y="44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8" y="54"/>
                    <a:pt x="18" y="56"/>
                  </a:cubicBezTo>
                  <a:cubicBezTo>
                    <a:pt x="19" y="57"/>
                    <a:pt x="20" y="64"/>
                    <a:pt x="19" y="65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2" y="74"/>
                    <a:pt x="12" y="75"/>
                    <a:pt x="12" y="76"/>
                  </a:cubicBezTo>
                  <a:cubicBezTo>
                    <a:pt x="12" y="78"/>
                    <a:pt x="12" y="79"/>
                    <a:pt x="13" y="79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9" y="84"/>
                    <a:pt x="20" y="83"/>
                  </a:cubicBezTo>
                  <a:cubicBezTo>
                    <a:pt x="21" y="83"/>
                    <a:pt x="22" y="83"/>
                    <a:pt x="23" y="8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4"/>
                    <a:pt x="37" y="74"/>
                    <a:pt x="40" y="75"/>
                  </a:cubicBezTo>
                  <a:cubicBezTo>
                    <a:pt x="43" y="76"/>
                    <a:pt x="49" y="78"/>
                    <a:pt x="49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4" y="89"/>
                    <a:pt x="55" y="90"/>
                    <a:pt x="55" y="91"/>
                  </a:cubicBezTo>
                  <a:cubicBezTo>
                    <a:pt x="56" y="91"/>
                    <a:pt x="58" y="92"/>
                    <a:pt x="59" y="91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4" y="89"/>
                    <a:pt x="65" y="88"/>
                    <a:pt x="66" y="87"/>
                  </a:cubicBezTo>
                  <a:cubicBezTo>
                    <a:pt x="66" y="86"/>
                    <a:pt x="66" y="85"/>
                    <a:pt x="66" y="8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7" y="68"/>
                    <a:pt x="68" y="66"/>
                  </a:cubicBezTo>
                  <a:cubicBezTo>
                    <a:pt x="70" y="63"/>
                    <a:pt x="76" y="60"/>
                    <a:pt x="76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61"/>
                    <a:pt x="89" y="61"/>
                    <a:pt x="90" y="61"/>
                  </a:cubicBezTo>
                  <a:cubicBezTo>
                    <a:pt x="91" y="60"/>
                    <a:pt x="91" y="59"/>
                    <a:pt x="92" y="58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2" y="51"/>
                    <a:pt x="92" y="50"/>
                  </a:cubicBezTo>
                  <a:cubicBezTo>
                    <a:pt x="91" y="49"/>
                    <a:pt x="90" y="48"/>
                    <a:pt x="89" y="48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8" y="45"/>
                    <a:pt x="75" y="38"/>
                    <a:pt x="74" y="36"/>
                  </a:cubicBezTo>
                  <a:cubicBezTo>
                    <a:pt x="74" y="35"/>
                    <a:pt x="73" y="28"/>
                    <a:pt x="73" y="27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8"/>
                    <a:pt x="81" y="17"/>
                    <a:pt x="81" y="16"/>
                  </a:cubicBezTo>
                  <a:cubicBezTo>
                    <a:pt x="81" y="14"/>
                    <a:pt x="80" y="13"/>
                    <a:pt x="79" y="13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5" y="9"/>
                    <a:pt x="74" y="8"/>
                    <a:pt x="72" y="9"/>
                  </a:cubicBezTo>
                  <a:cubicBezTo>
                    <a:pt x="71" y="9"/>
                    <a:pt x="70" y="9"/>
                    <a:pt x="69" y="1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8"/>
                    <a:pt x="56" y="18"/>
                    <a:pt x="52" y="17"/>
                  </a:cubicBezTo>
                  <a:cubicBezTo>
                    <a:pt x="49" y="17"/>
                    <a:pt x="44" y="14"/>
                    <a:pt x="43" y="1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8" y="2"/>
                    <a:pt x="37" y="1"/>
                  </a:cubicBezTo>
                  <a:cubicBezTo>
                    <a:pt x="36" y="1"/>
                    <a:pt x="35" y="0"/>
                    <a:pt x="34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3"/>
                    <a:pt x="27" y="4"/>
                    <a:pt x="27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9"/>
                    <a:pt x="26" y="24"/>
                    <a:pt x="24" y="26"/>
                  </a:cubicBezTo>
                  <a:cubicBezTo>
                    <a:pt x="22" y="29"/>
                    <a:pt x="17" y="32"/>
                    <a:pt x="16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1"/>
                    <a:pt x="4" y="31"/>
                    <a:pt x="3" y="32"/>
                  </a:cubicBezTo>
                  <a:cubicBezTo>
                    <a:pt x="2" y="32"/>
                    <a:pt x="1" y="33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2"/>
                  </a:cubicBezTo>
                  <a:cubicBezTo>
                    <a:pt x="1" y="43"/>
                    <a:pt x="3" y="44"/>
                    <a:pt x="4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579438" y="3848100"/>
              <a:ext cx="495300" cy="490538"/>
            </a:xfrm>
            <a:custGeom>
              <a:avLst/>
              <a:gdLst>
                <a:gd name="T0" fmla="*/ 55 w 132"/>
                <a:gd name="T1" fmla="*/ 113 h 131"/>
                <a:gd name="T2" fmla="*/ 43 w 132"/>
                <a:gd name="T3" fmla="*/ 107 h 131"/>
                <a:gd name="T4" fmla="*/ 29 w 132"/>
                <a:gd name="T5" fmla="*/ 117 h 131"/>
                <a:gd name="T6" fmla="*/ 19 w 132"/>
                <a:gd name="T7" fmla="*/ 99 h 131"/>
                <a:gd name="T8" fmla="*/ 21 w 132"/>
                <a:gd name="T9" fmla="*/ 80 h 131"/>
                <a:gd name="T10" fmla="*/ 10 w 132"/>
                <a:gd name="T11" fmla="*/ 78 h 131"/>
                <a:gd name="T12" fmla="*/ 9 w 132"/>
                <a:gd name="T13" fmla="*/ 56 h 131"/>
                <a:gd name="T14" fmla="*/ 24 w 132"/>
                <a:gd name="T15" fmla="*/ 44 h 131"/>
                <a:gd name="T16" fmla="*/ 14 w 132"/>
                <a:gd name="T17" fmla="*/ 29 h 131"/>
                <a:gd name="T18" fmla="*/ 32 w 132"/>
                <a:gd name="T19" fmla="*/ 18 h 131"/>
                <a:gd name="T20" fmla="*/ 51 w 132"/>
                <a:gd name="T21" fmla="*/ 21 h 131"/>
                <a:gd name="T22" fmla="*/ 55 w 132"/>
                <a:gd name="T23" fmla="*/ 3 h 131"/>
                <a:gd name="T24" fmla="*/ 75 w 132"/>
                <a:gd name="T25" fmla="*/ 8 h 131"/>
                <a:gd name="T26" fmla="*/ 87 w 132"/>
                <a:gd name="T27" fmla="*/ 24 h 131"/>
                <a:gd name="T28" fmla="*/ 109 w 132"/>
                <a:gd name="T29" fmla="*/ 16 h 131"/>
                <a:gd name="T30" fmla="*/ 107 w 132"/>
                <a:gd name="T31" fmla="*/ 40 h 131"/>
                <a:gd name="T32" fmla="*/ 112 w 132"/>
                <a:gd name="T33" fmla="*/ 52 h 131"/>
                <a:gd name="T34" fmla="*/ 131 w 132"/>
                <a:gd name="T35" fmla="*/ 61 h 131"/>
                <a:gd name="T36" fmla="*/ 113 w 132"/>
                <a:gd name="T37" fmla="*/ 76 h 131"/>
                <a:gd name="T38" fmla="*/ 107 w 132"/>
                <a:gd name="T39" fmla="*/ 89 h 131"/>
                <a:gd name="T40" fmla="*/ 112 w 132"/>
                <a:gd name="T41" fmla="*/ 112 h 131"/>
                <a:gd name="T42" fmla="*/ 90 w 132"/>
                <a:gd name="T43" fmla="*/ 106 h 131"/>
                <a:gd name="T44" fmla="*/ 79 w 132"/>
                <a:gd name="T45" fmla="*/ 111 h 131"/>
                <a:gd name="T46" fmla="*/ 70 w 132"/>
                <a:gd name="T47" fmla="*/ 131 h 131"/>
                <a:gd name="T48" fmla="*/ 65 w 132"/>
                <a:gd name="T49" fmla="*/ 122 h 131"/>
                <a:gd name="T50" fmla="*/ 70 w 132"/>
                <a:gd name="T51" fmla="*/ 122 h 131"/>
                <a:gd name="T52" fmla="*/ 76 w 132"/>
                <a:gd name="T53" fmla="*/ 102 h 131"/>
                <a:gd name="T54" fmla="*/ 97 w 132"/>
                <a:gd name="T55" fmla="*/ 99 h 131"/>
                <a:gd name="T56" fmla="*/ 109 w 132"/>
                <a:gd name="T57" fmla="*/ 103 h 131"/>
                <a:gd name="T58" fmla="*/ 101 w 132"/>
                <a:gd name="T59" fmla="*/ 95 h 131"/>
                <a:gd name="T60" fmla="*/ 112 w 132"/>
                <a:gd name="T61" fmla="*/ 67 h 131"/>
                <a:gd name="T62" fmla="*/ 122 w 132"/>
                <a:gd name="T63" fmla="*/ 61 h 131"/>
                <a:gd name="T64" fmla="*/ 111 w 132"/>
                <a:gd name="T65" fmla="*/ 61 h 131"/>
                <a:gd name="T66" fmla="*/ 99 w 132"/>
                <a:gd name="T67" fmla="*/ 46 h 131"/>
                <a:gd name="T68" fmla="*/ 106 w 132"/>
                <a:gd name="T69" fmla="*/ 26 h 131"/>
                <a:gd name="T70" fmla="*/ 102 w 132"/>
                <a:gd name="T71" fmla="*/ 23 h 131"/>
                <a:gd name="T72" fmla="*/ 83 w 132"/>
                <a:gd name="T73" fmla="*/ 31 h 131"/>
                <a:gd name="T74" fmla="*/ 66 w 132"/>
                <a:gd name="T75" fmla="*/ 9 h 131"/>
                <a:gd name="T76" fmla="*/ 62 w 132"/>
                <a:gd name="T77" fmla="*/ 9 h 131"/>
                <a:gd name="T78" fmla="*/ 54 w 132"/>
                <a:gd name="T79" fmla="*/ 29 h 131"/>
                <a:gd name="T80" fmla="*/ 35 w 132"/>
                <a:gd name="T81" fmla="*/ 32 h 131"/>
                <a:gd name="T82" fmla="*/ 23 w 132"/>
                <a:gd name="T83" fmla="*/ 28 h 131"/>
                <a:gd name="T84" fmla="*/ 30 w 132"/>
                <a:gd name="T85" fmla="*/ 36 h 131"/>
                <a:gd name="T86" fmla="*/ 20 w 132"/>
                <a:gd name="T87" fmla="*/ 64 h 131"/>
                <a:gd name="T88" fmla="*/ 9 w 132"/>
                <a:gd name="T89" fmla="*/ 69 h 131"/>
                <a:gd name="T90" fmla="*/ 20 w 132"/>
                <a:gd name="T91" fmla="*/ 70 h 131"/>
                <a:gd name="T92" fmla="*/ 32 w 132"/>
                <a:gd name="T93" fmla="*/ 97 h 131"/>
                <a:gd name="T94" fmla="*/ 29 w 132"/>
                <a:gd name="T95" fmla="*/ 108 h 131"/>
                <a:gd name="T96" fmla="*/ 36 w 132"/>
                <a:gd name="T97" fmla="*/ 101 h 131"/>
                <a:gd name="T98" fmla="*/ 56 w 132"/>
                <a:gd name="T99" fmla="*/ 102 h 131"/>
                <a:gd name="T100" fmla="*/ 51 w 132"/>
                <a:gd name="T101" fmla="*/ 82 h 131"/>
                <a:gd name="T102" fmla="*/ 81 w 132"/>
                <a:gd name="T103" fmla="*/ 49 h 131"/>
                <a:gd name="T104" fmla="*/ 66 w 132"/>
                <a:gd name="T105" fmla="*/ 52 h 131"/>
                <a:gd name="T106" fmla="*/ 66 w 132"/>
                <a:gd name="T107" fmla="*/ 79 h 131"/>
                <a:gd name="T108" fmla="*/ 66 w 132"/>
                <a:gd name="T109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31">
                  <a:moveTo>
                    <a:pt x="65" y="131"/>
                  </a:moveTo>
                  <a:cubicBezTo>
                    <a:pt x="61" y="131"/>
                    <a:pt x="57" y="127"/>
                    <a:pt x="56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5" y="112"/>
                    <a:pt x="54" y="111"/>
                    <a:pt x="54" y="111"/>
                  </a:cubicBezTo>
                  <a:cubicBezTo>
                    <a:pt x="50" y="110"/>
                    <a:pt x="47" y="109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6"/>
                    <a:pt x="31" y="117"/>
                    <a:pt x="29" y="117"/>
                  </a:cubicBezTo>
                  <a:cubicBezTo>
                    <a:pt x="26" y="117"/>
                    <a:pt x="24" y="116"/>
                    <a:pt x="23" y="115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08"/>
                    <a:pt x="16" y="103"/>
                    <a:pt x="19" y="99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91"/>
                    <a:pt x="25" y="89"/>
                    <a:pt x="25" y="89"/>
                  </a:cubicBezTo>
                  <a:cubicBezTo>
                    <a:pt x="23" y="86"/>
                    <a:pt x="22" y="83"/>
                    <a:pt x="21" y="80"/>
                  </a:cubicBezTo>
                  <a:cubicBezTo>
                    <a:pt x="21" y="80"/>
                    <a:pt x="20" y="79"/>
                    <a:pt x="2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5" y="78"/>
                    <a:pt x="1" y="75"/>
                    <a:pt x="1" y="7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0"/>
                    <a:pt x="4" y="56"/>
                    <a:pt x="9" y="5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4"/>
                    <a:pt x="20" y="53"/>
                    <a:pt x="21" y="52"/>
                  </a:cubicBezTo>
                  <a:cubicBezTo>
                    <a:pt x="22" y="49"/>
                    <a:pt x="23" y="47"/>
                    <a:pt x="24" y="44"/>
                  </a:cubicBezTo>
                  <a:cubicBezTo>
                    <a:pt x="24" y="44"/>
                    <a:pt x="24" y="43"/>
                    <a:pt x="24" y="42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3"/>
                    <a:pt x="14" y="31"/>
                    <a:pt x="14" y="29"/>
                  </a:cubicBezTo>
                  <a:cubicBezTo>
                    <a:pt x="14" y="26"/>
                    <a:pt x="15" y="24"/>
                    <a:pt x="16" y="23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3" y="16"/>
                    <a:pt x="28" y="15"/>
                    <a:pt x="32" y="18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2" y="25"/>
                    <a:pt x="42" y="25"/>
                  </a:cubicBezTo>
                  <a:cubicBezTo>
                    <a:pt x="45" y="23"/>
                    <a:pt x="48" y="22"/>
                    <a:pt x="51" y="21"/>
                  </a:cubicBezTo>
                  <a:cubicBezTo>
                    <a:pt x="52" y="20"/>
                    <a:pt x="52" y="20"/>
                    <a:pt x="53" y="1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7"/>
                    <a:pt x="54" y="5"/>
                    <a:pt x="55" y="3"/>
                  </a:cubicBezTo>
                  <a:cubicBezTo>
                    <a:pt x="57" y="1"/>
                    <a:pt x="59" y="0"/>
                    <a:pt x="6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5" y="4"/>
                    <a:pt x="75" y="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7" y="19"/>
                    <a:pt x="78" y="20"/>
                    <a:pt x="78" y="20"/>
                  </a:cubicBezTo>
                  <a:cubicBezTo>
                    <a:pt x="81" y="21"/>
                    <a:pt x="84" y="22"/>
                    <a:pt x="87" y="24"/>
                  </a:cubicBezTo>
                  <a:cubicBezTo>
                    <a:pt x="87" y="24"/>
                    <a:pt x="89" y="24"/>
                    <a:pt x="89" y="2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0" y="13"/>
                    <a:pt x="105" y="13"/>
                    <a:pt x="109" y="16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6" y="22"/>
                    <a:pt x="116" y="28"/>
                    <a:pt x="113" y="32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1"/>
                    <a:pt x="106" y="42"/>
                  </a:cubicBezTo>
                  <a:cubicBezTo>
                    <a:pt x="108" y="44"/>
                    <a:pt x="110" y="48"/>
                    <a:pt x="111" y="51"/>
                  </a:cubicBezTo>
                  <a:cubicBezTo>
                    <a:pt x="111" y="51"/>
                    <a:pt x="111" y="52"/>
                    <a:pt x="112" y="52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7" y="53"/>
                    <a:pt x="131" y="56"/>
                    <a:pt x="131" y="61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2" y="70"/>
                    <a:pt x="128" y="74"/>
                    <a:pt x="123" y="75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2" y="76"/>
                    <a:pt x="111" y="77"/>
                    <a:pt x="111" y="78"/>
                  </a:cubicBezTo>
                  <a:cubicBezTo>
                    <a:pt x="110" y="81"/>
                    <a:pt x="109" y="85"/>
                    <a:pt x="107" y="88"/>
                  </a:cubicBezTo>
                  <a:cubicBezTo>
                    <a:pt x="107" y="88"/>
                    <a:pt x="107" y="88"/>
                    <a:pt x="107" y="8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8" y="99"/>
                    <a:pt x="118" y="105"/>
                    <a:pt x="115" y="10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09" y="115"/>
                    <a:pt x="103" y="116"/>
                    <a:pt x="100" y="112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6" y="108"/>
                    <a:pt x="83" y="109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6"/>
                    <a:pt x="75" y="130"/>
                    <a:pt x="70" y="131"/>
                  </a:cubicBezTo>
                  <a:lnTo>
                    <a:pt x="65" y="131"/>
                  </a:lnTo>
                  <a:close/>
                  <a:moveTo>
                    <a:pt x="64" y="111"/>
                  </a:moveTo>
                  <a:cubicBezTo>
                    <a:pt x="65" y="122"/>
                    <a:pt x="65" y="122"/>
                    <a:pt x="65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108"/>
                    <a:pt x="73" y="103"/>
                    <a:pt x="76" y="102"/>
                  </a:cubicBezTo>
                  <a:cubicBezTo>
                    <a:pt x="79" y="101"/>
                    <a:pt x="83" y="100"/>
                    <a:pt x="86" y="98"/>
                  </a:cubicBezTo>
                  <a:cubicBezTo>
                    <a:pt x="87" y="97"/>
                    <a:pt x="88" y="97"/>
                    <a:pt x="90" y="97"/>
                  </a:cubicBezTo>
                  <a:cubicBezTo>
                    <a:pt x="92" y="97"/>
                    <a:pt x="95" y="98"/>
                    <a:pt x="97" y="99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05" y="106"/>
                    <a:pt x="105" y="106"/>
                    <a:pt x="106" y="106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9" y="93"/>
                    <a:pt x="97" y="88"/>
                    <a:pt x="99" y="84"/>
                  </a:cubicBezTo>
                  <a:cubicBezTo>
                    <a:pt x="101" y="81"/>
                    <a:pt x="102" y="78"/>
                    <a:pt x="103" y="75"/>
                  </a:cubicBezTo>
                  <a:cubicBezTo>
                    <a:pt x="104" y="71"/>
                    <a:pt x="108" y="68"/>
                    <a:pt x="112" y="67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08" y="61"/>
                    <a:pt x="103" y="57"/>
                    <a:pt x="102" y="54"/>
                  </a:cubicBezTo>
                  <a:cubicBezTo>
                    <a:pt x="101" y="51"/>
                    <a:pt x="100" y="48"/>
                    <a:pt x="99" y="46"/>
                  </a:cubicBezTo>
                  <a:cubicBezTo>
                    <a:pt x="97" y="43"/>
                    <a:pt x="97" y="37"/>
                    <a:pt x="100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3" y="32"/>
                    <a:pt x="90" y="32"/>
                    <a:pt x="88" y="32"/>
                  </a:cubicBezTo>
                  <a:cubicBezTo>
                    <a:pt x="87" y="32"/>
                    <a:pt x="85" y="32"/>
                    <a:pt x="83" y="31"/>
                  </a:cubicBezTo>
                  <a:cubicBezTo>
                    <a:pt x="81" y="30"/>
                    <a:pt x="78" y="29"/>
                    <a:pt x="76" y="29"/>
                  </a:cubicBezTo>
                  <a:cubicBezTo>
                    <a:pt x="72" y="28"/>
                    <a:pt x="68" y="23"/>
                    <a:pt x="68" y="1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4"/>
                    <a:pt x="58" y="28"/>
                    <a:pt x="54" y="29"/>
                  </a:cubicBezTo>
                  <a:cubicBezTo>
                    <a:pt x="51" y="30"/>
                    <a:pt x="49" y="31"/>
                    <a:pt x="47" y="32"/>
                  </a:cubicBezTo>
                  <a:cubicBezTo>
                    <a:pt x="45" y="33"/>
                    <a:pt x="43" y="34"/>
                    <a:pt x="41" y="34"/>
                  </a:cubicBezTo>
                  <a:cubicBezTo>
                    <a:pt x="40" y="34"/>
                    <a:pt x="37" y="33"/>
                    <a:pt x="35" y="32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3" y="39"/>
                    <a:pt x="33" y="45"/>
                    <a:pt x="32" y="48"/>
                  </a:cubicBezTo>
                  <a:cubicBezTo>
                    <a:pt x="31" y="50"/>
                    <a:pt x="30" y="52"/>
                    <a:pt x="29" y="54"/>
                  </a:cubicBezTo>
                  <a:cubicBezTo>
                    <a:pt x="28" y="58"/>
                    <a:pt x="24" y="63"/>
                    <a:pt x="20" y="64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69"/>
                    <a:pt x="9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4" y="70"/>
                    <a:pt x="28" y="74"/>
                    <a:pt x="29" y="77"/>
                  </a:cubicBezTo>
                  <a:cubicBezTo>
                    <a:pt x="30" y="80"/>
                    <a:pt x="31" y="82"/>
                    <a:pt x="33" y="85"/>
                  </a:cubicBezTo>
                  <a:cubicBezTo>
                    <a:pt x="35" y="88"/>
                    <a:pt x="34" y="94"/>
                    <a:pt x="32" y="97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9" y="99"/>
                    <a:pt x="42" y="98"/>
                    <a:pt x="43" y="98"/>
                  </a:cubicBezTo>
                  <a:cubicBezTo>
                    <a:pt x="45" y="98"/>
                    <a:pt x="47" y="99"/>
                    <a:pt x="48" y="99"/>
                  </a:cubicBezTo>
                  <a:cubicBezTo>
                    <a:pt x="51" y="101"/>
                    <a:pt x="53" y="102"/>
                    <a:pt x="56" y="102"/>
                  </a:cubicBezTo>
                  <a:cubicBezTo>
                    <a:pt x="60" y="103"/>
                    <a:pt x="64" y="108"/>
                    <a:pt x="64" y="111"/>
                  </a:cubicBezTo>
                  <a:moveTo>
                    <a:pt x="66" y="88"/>
                  </a:moveTo>
                  <a:cubicBezTo>
                    <a:pt x="60" y="88"/>
                    <a:pt x="55" y="86"/>
                    <a:pt x="51" y="82"/>
                  </a:cubicBezTo>
                  <a:cubicBezTo>
                    <a:pt x="42" y="74"/>
                    <a:pt x="41" y="60"/>
                    <a:pt x="49" y="50"/>
                  </a:cubicBezTo>
                  <a:cubicBezTo>
                    <a:pt x="53" y="46"/>
                    <a:pt x="59" y="43"/>
                    <a:pt x="66" y="43"/>
                  </a:cubicBezTo>
                  <a:cubicBezTo>
                    <a:pt x="71" y="43"/>
                    <a:pt x="77" y="45"/>
                    <a:pt x="81" y="49"/>
                  </a:cubicBezTo>
                  <a:cubicBezTo>
                    <a:pt x="90" y="57"/>
                    <a:pt x="91" y="71"/>
                    <a:pt x="82" y="80"/>
                  </a:cubicBezTo>
                  <a:cubicBezTo>
                    <a:pt x="78" y="85"/>
                    <a:pt x="72" y="88"/>
                    <a:pt x="66" y="88"/>
                  </a:cubicBezTo>
                  <a:moveTo>
                    <a:pt x="66" y="52"/>
                  </a:moveTo>
                  <a:cubicBezTo>
                    <a:pt x="62" y="52"/>
                    <a:pt x="58" y="53"/>
                    <a:pt x="56" y="56"/>
                  </a:cubicBezTo>
                  <a:cubicBezTo>
                    <a:pt x="51" y="62"/>
                    <a:pt x="51" y="71"/>
                    <a:pt x="57" y="76"/>
                  </a:cubicBezTo>
                  <a:cubicBezTo>
                    <a:pt x="59" y="78"/>
                    <a:pt x="62" y="79"/>
                    <a:pt x="66" y="79"/>
                  </a:cubicBezTo>
                  <a:cubicBezTo>
                    <a:pt x="70" y="79"/>
                    <a:pt x="73" y="77"/>
                    <a:pt x="76" y="75"/>
                  </a:cubicBezTo>
                  <a:cubicBezTo>
                    <a:pt x="81" y="69"/>
                    <a:pt x="81" y="60"/>
                    <a:pt x="75" y="55"/>
                  </a:cubicBezTo>
                  <a:cubicBezTo>
                    <a:pt x="72" y="53"/>
                    <a:pt x="69" y="52"/>
                    <a:pt x="66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51035" y="2257955"/>
            <a:ext cx="926592" cy="907330"/>
            <a:chOff x="5376863" y="2320925"/>
            <a:chExt cx="873126" cy="858838"/>
          </a:xfrm>
          <a:solidFill>
            <a:schemeClr val="accent2"/>
          </a:solidFill>
        </p:grpSpPr>
        <p:sp>
          <p:nvSpPr>
            <p:cNvPr id="15" name="Freeform 66"/>
            <p:cNvSpPr>
              <a:spLocks noEditPoints="1"/>
            </p:cNvSpPr>
            <p:nvPr/>
          </p:nvSpPr>
          <p:spPr bwMode="auto">
            <a:xfrm>
              <a:off x="5418138" y="2351088"/>
              <a:ext cx="179388" cy="165100"/>
            </a:xfrm>
            <a:custGeom>
              <a:avLst/>
              <a:gdLst>
                <a:gd name="T0" fmla="*/ 40 w 48"/>
                <a:gd name="T1" fmla="*/ 18 h 44"/>
                <a:gd name="T2" fmla="*/ 24 w 48"/>
                <a:gd name="T3" fmla="*/ 0 h 44"/>
                <a:gd name="T4" fmla="*/ 8 w 48"/>
                <a:gd name="T5" fmla="*/ 18 h 44"/>
                <a:gd name="T6" fmla="*/ 0 w 48"/>
                <a:gd name="T7" fmla="*/ 36 h 44"/>
                <a:gd name="T8" fmla="*/ 15 w 48"/>
                <a:gd name="T9" fmla="*/ 41 h 44"/>
                <a:gd name="T10" fmla="*/ 16 w 48"/>
                <a:gd name="T11" fmla="*/ 41 h 44"/>
                <a:gd name="T12" fmla="*/ 24 w 48"/>
                <a:gd name="T13" fmla="*/ 43 h 44"/>
                <a:gd name="T14" fmla="*/ 32 w 48"/>
                <a:gd name="T15" fmla="*/ 41 h 44"/>
                <a:gd name="T16" fmla="*/ 33 w 48"/>
                <a:gd name="T17" fmla="*/ 41 h 44"/>
                <a:gd name="T18" fmla="*/ 48 w 48"/>
                <a:gd name="T19" fmla="*/ 36 h 44"/>
                <a:gd name="T20" fmla="*/ 40 w 48"/>
                <a:gd name="T21" fmla="*/ 18 h 44"/>
                <a:gd name="T22" fmla="*/ 24 w 48"/>
                <a:gd name="T23" fmla="*/ 39 h 44"/>
                <a:gd name="T24" fmla="*/ 12 w 48"/>
                <a:gd name="T25" fmla="*/ 25 h 44"/>
                <a:gd name="T26" fmla="*/ 24 w 48"/>
                <a:gd name="T27" fmla="*/ 11 h 44"/>
                <a:gd name="T28" fmla="*/ 36 w 48"/>
                <a:gd name="T29" fmla="*/ 25 h 44"/>
                <a:gd name="T30" fmla="*/ 24 w 48"/>
                <a:gd name="T3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4">
                  <a:moveTo>
                    <a:pt x="40" y="18"/>
                  </a:moveTo>
                  <a:cubicBezTo>
                    <a:pt x="40" y="11"/>
                    <a:pt x="38" y="0"/>
                    <a:pt x="24" y="0"/>
                  </a:cubicBezTo>
                  <a:cubicBezTo>
                    <a:pt x="10" y="0"/>
                    <a:pt x="8" y="11"/>
                    <a:pt x="8" y="18"/>
                  </a:cubicBezTo>
                  <a:cubicBezTo>
                    <a:pt x="8" y="25"/>
                    <a:pt x="7" y="34"/>
                    <a:pt x="0" y="36"/>
                  </a:cubicBezTo>
                  <a:cubicBezTo>
                    <a:pt x="2" y="40"/>
                    <a:pt x="7" y="44"/>
                    <a:pt x="1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9" y="42"/>
                    <a:pt x="21" y="43"/>
                    <a:pt x="24" y="43"/>
                  </a:cubicBezTo>
                  <a:cubicBezTo>
                    <a:pt x="27" y="43"/>
                    <a:pt x="29" y="42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1" y="44"/>
                    <a:pt x="46" y="40"/>
                    <a:pt x="48" y="36"/>
                  </a:cubicBezTo>
                  <a:cubicBezTo>
                    <a:pt x="42" y="34"/>
                    <a:pt x="40" y="25"/>
                    <a:pt x="40" y="18"/>
                  </a:cubicBezTo>
                  <a:moveTo>
                    <a:pt x="24" y="39"/>
                  </a:moveTo>
                  <a:cubicBezTo>
                    <a:pt x="17" y="39"/>
                    <a:pt x="12" y="33"/>
                    <a:pt x="12" y="25"/>
                  </a:cubicBezTo>
                  <a:cubicBezTo>
                    <a:pt x="12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5"/>
                  </a:cubicBezTo>
                  <a:cubicBezTo>
                    <a:pt x="36" y="33"/>
                    <a:pt x="31" y="39"/>
                    <a:pt x="24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 67"/>
            <p:cNvSpPr>
              <a:spLocks noEditPoints="1"/>
            </p:cNvSpPr>
            <p:nvPr/>
          </p:nvSpPr>
          <p:spPr bwMode="auto">
            <a:xfrm>
              <a:off x="5376863" y="2516188"/>
              <a:ext cx="254000" cy="581025"/>
            </a:xfrm>
            <a:custGeom>
              <a:avLst/>
              <a:gdLst>
                <a:gd name="T0" fmla="*/ 59 w 68"/>
                <a:gd name="T1" fmla="*/ 5 h 155"/>
                <a:gd name="T2" fmla="*/ 45 w 68"/>
                <a:gd name="T3" fmla="*/ 1 h 155"/>
                <a:gd name="T4" fmla="*/ 44 w 68"/>
                <a:gd name="T5" fmla="*/ 1 h 155"/>
                <a:gd name="T6" fmla="*/ 41 w 68"/>
                <a:gd name="T7" fmla="*/ 2 h 155"/>
                <a:gd name="T8" fmla="*/ 34 w 68"/>
                <a:gd name="T9" fmla="*/ 17 h 155"/>
                <a:gd name="T10" fmla="*/ 27 w 68"/>
                <a:gd name="T11" fmla="*/ 2 h 155"/>
                <a:gd name="T12" fmla="*/ 24 w 68"/>
                <a:gd name="T13" fmla="*/ 1 h 155"/>
                <a:gd name="T14" fmla="*/ 9 w 68"/>
                <a:gd name="T15" fmla="*/ 5 h 155"/>
                <a:gd name="T16" fmla="*/ 0 w 68"/>
                <a:gd name="T17" fmla="*/ 19 h 155"/>
                <a:gd name="T18" fmla="*/ 0 w 68"/>
                <a:gd name="T19" fmla="*/ 72 h 155"/>
                <a:gd name="T20" fmla="*/ 8 w 68"/>
                <a:gd name="T21" fmla="*/ 83 h 155"/>
                <a:gd name="T22" fmla="*/ 4 w 68"/>
                <a:gd name="T23" fmla="*/ 107 h 155"/>
                <a:gd name="T24" fmla="*/ 14 w 68"/>
                <a:gd name="T25" fmla="*/ 107 h 155"/>
                <a:gd name="T26" fmla="*/ 18 w 68"/>
                <a:gd name="T27" fmla="*/ 153 h 155"/>
                <a:gd name="T28" fmla="*/ 20 w 68"/>
                <a:gd name="T29" fmla="*/ 155 h 155"/>
                <a:gd name="T30" fmla="*/ 48 w 68"/>
                <a:gd name="T31" fmla="*/ 155 h 155"/>
                <a:gd name="T32" fmla="*/ 50 w 68"/>
                <a:gd name="T33" fmla="*/ 153 h 155"/>
                <a:gd name="T34" fmla="*/ 55 w 68"/>
                <a:gd name="T35" fmla="*/ 107 h 155"/>
                <a:gd name="T36" fmla="*/ 64 w 68"/>
                <a:gd name="T37" fmla="*/ 107 h 155"/>
                <a:gd name="T38" fmla="*/ 60 w 68"/>
                <a:gd name="T39" fmla="*/ 83 h 155"/>
                <a:gd name="T40" fmla="*/ 68 w 68"/>
                <a:gd name="T41" fmla="*/ 72 h 155"/>
                <a:gd name="T42" fmla="*/ 68 w 68"/>
                <a:gd name="T43" fmla="*/ 19 h 155"/>
                <a:gd name="T44" fmla="*/ 59 w 68"/>
                <a:gd name="T45" fmla="*/ 5 h 155"/>
                <a:gd name="T46" fmla="*/ 18 w 68"/>
                <a:gd name="T47" fmla="*/ 107 h 155"/>
                <a:gd name="T48" fmla="*/ 32 w 68"/>
                <a:gd name="T49" fmla="*/ 107 h 155"/>
                <a:gd name="T50" fmla="*/ 32 w 68"/>
                <a:gd name="T51" fmla="*/ 150 h 155"/>
                <a:gd name="T52" fmla="*/ 23 w 68"/>
                <a:gd name="T53" fmla="*/ 150 h 155"/>
                <a:gd name="T54" fmla="*/ 18 w 68"/>
                <a:gd name="T55" fmla="*/ 107 h 155"/>
                <a:gd name="T56" fmla="*/ 46 w 68"/>
                <a:gd name="T57" fmla="*/ 150 h 155"/>
                <a:gd name="T58" fmla="*/ 36 w 68"/>
                <a:gd name="T59" fmla="*/ 150 h 155"/>
                <a:gd name="T60" fmla="*/ 36 w 68"/>
                <a:gd name="T61" fmla="*/ 107 h 155"/>
                <a:gd name="T62" fmla="*/ 50 w 68"/>
                <a:gd name="T63" fmla="*/ 107 h 155"/>
                <a:gd name="T64" fmla="*/ 46 w 68"/>
                <a:gd name="T65" fmla="*/ 150 h 155"/>
                <a:gd name="T66" fmla="*/ 64 w 68"/>
                <a:gd name="T67" fmla="*/ 72 h 155"/>
                <a:gd name="T68" fmla="*/ 59 w 68"/>
                <a:gd name="T69" fmla="*/ 78 h 155"/>
                <a:gd name="T70" fmla="*/ 57 w 68"/>
                <a:gd name="T71" fmla="*/ 62 h 155"/>
                <a:gd name="T72" fmla="*/ 57 w 68"/>
                <a:gd name="T73" fmla="*/ 31 h 155"/>
                <a:gd name="T74" fmla="*/ 55 w 68"/>
                <a:gd name="T75" fmla="*/ 28 h 155"/>
                <a:gd name="T76" fmla="*/ 52 w 68"/>
                <a:gd name="T77" fmla="*/ 31 h 155"/>
                <a:gd name="T78" fmla="*/ 52 w 68"/>
                <a:gd name="T79" fmla="*/ 52 h 155"/>
                <a:gd name="T80" fmla="*/ 16 w 68"/>
                <a:gd name="T81" fmla="*/ 52 h 155"/>
                <a:gd name="T82" fmla="*/ 16 w 68"/>
                <a:gd name="T83" fmla="*/ 31 h 155"/>
                <a:gd name="T84" fmla="*/ 13 w 68"/>
                <a:gd name="T85" fmla="*/ 28 h 155"/>
                <a:gd name="T86" fmla="*/ 11 w 68"/>
                <a:gd name="T87" fmla="*/ 31 h 155"/>
                <a:gd name="T88" fmla="*/ 11 w 68"/>
                <a:gd name="T89" fmla="*/ 69 h 155"/>
                <a:gd name="T90" fmla="*/ 9 w 68"/>
                <a:gd name="T91" fmla="*/ 79 h 155"/>
                <a:gd name="T92" fmla="*/ 4 w 68"/>
                <a:gd name="T93" fmla="*/ 72 h 155"/>
                <a:gd name="T94" fmla="*/ 4 w 68"/>
                <a:gd name="T95" fmla="*/ 19 h 155"/>
                <a:gd name="T96" fmla="*/ 11 w 68"/>
                <a:gd name="T97" fmla="*/ 10 h 155"/>
                <a:gd name="T98" fmla="*/ 24 w 68"/>
                <a:gd name="T99" fmla="*/ 6 h 155"/>
                <a:gd name="T100" fmla="*/ 32 w 68"/>
                <a:gd name="T101" fmla="*/ 23 h 155"/>
                <a:gd name="T102" fmla="*/ 34 w 68"/>
                <a:gd name="T103" fmla="*/ 24 h 155"/>
                <a:gd name="T104" fmla="*/ 36 w 68"/>
                <a:gd name="T105" fmla="*/ 23 h 155"/>
                <a:gd name="T106" fmla="*/ 44 w 68"/>
                <a:gd name="T107" fmla="*/ 6 h 155"/>
                <a:gd name="T108" fmla="*/ 57 w 68"/>
                <a:gd name="T109" fmla="*/ 10 h 155"/>
                <a:gd name="T110" fmla="*/ 64 w 68"/>
                <a:gd name="T111" fmla="*/ 19 h 155"/>
                <a:gd name="T112" fmla="*/ 64 w 68"/>
                <a:gd name="T113" fmla="*/ 7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155">
                  <a:moveTo>
                    <a:pt x="59" y="5"/>
                  </a:moveTo>
                  <a:cubicBezTo>
                    <a:pt x="55" y="4"/>
                    <a:pt x="49" y="2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42" y="0"/>
                    <a:pt x="41" y="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5" y="0"/>
                    <a:pt x="24" y="1"/>
                  </a:cubicBezTo>
                  <a:cubicBezTo>
                    <a:pt x="22" y="1"/>
                    <a:pt x="14" y="4"/>
                    <a:pt x="9" y="5"/>
                  </a:cubicBezTo>
                  <a:cubicBezTo>
                    <a:pt x="3" y="7"/>
                    <a:pt x="0" y="12"/>
                    <a:pt x="0" y="1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3" y="82"/>
                    <a:pt x="8" y="83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8" y="154"/>
                    <a:pt x="19" y="155"/>
                    <a:pt x="2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49" y="155"/>
                    <a:pt x="50" y="154"/>
                    <a:pt x="50" y="153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1"/>
                    <a:pt x="68" y="77"/>
                    <a:pt x="68" y="7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2"/>
                    <a:pt x="65" y="7"/>
                    <a:pt x="59" y="5"/>
                  </a:cubicBezTo>
                  <a:moveTo>
                    <a:pt x="18" y="107"/>
                  </a:moveTo>
                  <a:cubicBezTo>
                    <a:pt x="32" y="107"/>
                    <a:pt x="32" y="107"/>
                    <a:pt x="32" y="107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3" y="150"/>
                    <a:pt x="23" y="150"/>
                    <a:pt x="23" y="150"/>
                  </a:cubicBezTo>
                  <a:lnTo>
                    <a:pt x="18" y="107"/>
                  </a:lnTo>
                  <a:close/>
                  <a:moveTo>
                    <a:pt x="46" y="150"/>
                  </a:moveTo>
                  <a:cubicBezTo>
                    <a:pt x="36" y="150"/>
                    <a:pt x="36" y="150"/>
                    <a:pt x="36" y="15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50" y="107"/>
                    <a:pt x="50" y="107"/>
                    <a:pt x="50" y="107"/>
                  </a:cubicBezTo>
                  <a:lnTo>
                    <a:pt x="46" y="150"/>
                  </a:lnTo>
                  <a:close/>
                  <a:moveTo>
                    <a:pt x="64" y="72"/>
                  </a:moveTo>
                  <a:cubicBezTo>
                    <a:pt x="64" y="75"/>
                    <a:pt x="62" y="77"/>
                    <a:pt x="59" y="7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29"/>
                    <a:pt x="56" y="28"/>
                    <a:pt x="55" y="28"/>
                  </a:cubicBezTo>
                  <a:cubicBezTo>
                    <a:pt x="53" y="28"/>
                    <a:pt x="52" y="29"/>
                    <a:pt x="52" y="31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29"/>
                    <a:pt x="15" y="28"/>
                    <a:pt x="13" y="28"/>
                  </a:cubicBezTo>
                  <a:cubicBezTo>
                    <a:pt x="12" y="28"/>
                    <a:pt x="11" y="29"/>
                    <a:pt x="11" y="31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6" y="77"/>
                    <a:pt x="4" y="75"/>
                    <a:pt x="4" y="7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4"/>
                    <a:pt x="6" y="11"/>
                    <a:pt x="11" y="10"/>
                  </a:cubicBezTo>
                  <a:cubicBezTo>
                    <a:pt x="15" y="9"/>
                    <a:pt x="20" y="7"/>
                    <a:pt x="24" y="6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3" y="24"/>
                    <a:pt x="34" y="24"/>
                  </a:cubicBezTo>
                  <a:cubicBezTo>
                    <a:pt x="35" y="24"/>
                    <a:pt x="36" y="24"/>
                    <a:pt x="36" y="2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8" y="7"/>
                    <a:pt x="53" y="9"/>
                    <a:pt x="57" y="10"/>
                  </a:cubicBezTo>
                  <a:cubicBezTo>
                    <a:pt x="62" y="11"/>
                    <a:pt x="64" y="14"/>
                    <a:pt x="64" y="19"/>
                  </a:cubicBezTo>
                  <a:lnTo>
                    <a:pt x="6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7" name="Freeform 68"/>
            <p:cNvSpPr>
              <a:spLocks noEditPoints="1"/>
            </p:cNvSpPr>
            <p:nvPr/>
          </p:nvSpPr>
          <p:spPr bwMode="auto">
            <a:xfrm>
              <a:off x="5676901" y="2516188"/>
              <a:ext cx="295275" cy="663575"/>
            </a:xfrm>
            <a:custGeom>
              <a:avLst/>
              <a:gdLst>
                <a:gd name="T0" fmla="*/ 68 w 79"/>
                <a:gd name="T1" fmla="*/ 5 h 177"/>
                <a:gd name="T2" fmla="*/ 52 w 79"/>
                <a:gd name="T3" fmla="*/ 1 h 177"/>
                <a:gd name="T4" fmla="*/ 50 w 79"/>
                <a:gd name="T5" fmla="*/ 0 h 177"/>
                <a:gd name="T6" fmla="*/ 47 w 79"/>
                <a:gd name="T7" fmla="*/ 1 h 177"/>
                <a:gd name="T8" fmla="*/ 42 w 79"/>
                <a:gd name="T9" fmla="*/ 11 h 177"/>
                <a:gd name="T10" fmla="*/ 41 w 79"/>
                <a:gd name="T11" fmla="*/ 6 h 177"/>
                <a:gd name="T12" fmla="*/ 38 w 79"/>
                <a:gd name="T13" fmla="*/ 6 h 177"/>
                <a:gd name="T14" fmla="*/ 36 w 79"/>
                <a:gd name="T15" fmla="*/ 12 h 177"/>
                <a:gd name="T16" fmla="*/ 31 w 79"/>
                <a:gd name="T17" fmla="*/ 1 h 177"/>
                <a:gd name="T18" fmla="*/ 28 w 79"/>
                <a:gd name="T19" fmla="*/ 0 h 177"/>
                <a:gd name="T20" fmla="*/ 11 w 79"/>
                <a:gd name="T21" fmla="*/ 5 h 177"/>
                <a:gd name="T22" fmla="*/ 0 w 79"/>
                <a:gd name="T23" fmla="*/ 21 h 177"/>
                <a:gd name="T24" fmla="*/ 0 w 79"/>
                <a:gd name="T25" fmla="*/ 82 h 177"/>
                <a:gd name="T26" fmla="*/ 13 w 79"/>
                <a:gd name="T27" fmla="*/ 96 h 177"/>
                <a:gd name="T28" fmla="*/ 21 w 79"/>
                <a:gd name="T29" fmla="*/ 174 h 177"/>
                <a:gd name="T30" fmla="*/ 23 w 79"/>
                <a:gd name="T31" fmla="*/ 177 h 177"/>
                <a:gd name="T32" fmla="*/ 55 w 79"/>
                <a:gd name="T33" fmla="*/ 177 h 177"/>
                <a:gd name="T34" fmla="*/ 58 w 79"/>
                <a:gd name="T35" fmla="*/ 174 h 177"/>
                <a:gd name="T36" fmla="*/ 65 w 79"/>
                <a:gd name="T37" fmla="*/ 96 h 177"/>
                <a:gd name="T38" fmla="*/ 79 w 79"/>
                <a:gd name="T39" fmla="*/ 82 h 177"/>
                <a:gd name="T40" fmla="*/ 79 w 79"/>
                <a:gd name="T41" fmla="*/ 21 h 177"/>
                <a:gd name="T42" fmla="*/ 68 w 79"/>
                <a:gd name="T43" fmla="*/ 5 h 177"/>
                <a:gd name="T44" fmla="*/ 73 w 79"/>
                <a:gd name="T45" fmla="*/ 82 h 177"/>
                <a:gd name="T46" fmla="*/ 65 w 79"/>
                <a:gd name="T47" fmla="*/ 90 h 177"/>
                <a:gd name="T48" fmla="*/ 65 w 79"/>
                <a:gd name="T49" fmla="*/ 34 h 177"/>
                <a:gd name="T50" fmla="*/ 63 w 79"/>
                <a:gd name="T51" fmla="*/ 32 h 177"/>
                <a:gd name="T52" fmla="*/ 60 w 79"/>
                <a:gd name="T53" fmla="*/ 34 h 177"/>
                <a:gd name="T54" fmla="*/ 60 w 79"/>
                <a:gd name="T55" fmla="*/ 93 h 177"/>
                <a:gd name="T56" fmla="*/ 52 w 79"/>
                <a:gd name="T57" fmla="*/ 171 h 177"/>
                <a:gd name="T58" fmla="*/ 42 w 79"/>
                <a:gd name="T59" fmla="*/ 171 h 177"/>
                <a:gd name="T60" fmla="*/ 42 w 79"/>
                <a:gd name="T61" fmla="*/ 99 h 177"/>
                <a:gd name="T62" fmla="*/ 39 w 79"/>
                <a:gd name="T63" fmla="*/ 96 h 177"/>
                <a:gd name="T64" fmla="*/ 36 w 79"/>
                <a:gd name="T65" fmla="*/ 99 h 177"/>
                <a:gd name="T66" fmla="*/ 36 w 79"/>
                <a:gd name="T67" fmla="*/ 171 h 177"/>
                <a:gd name="T68" fmla="*/ 26 w 79"/>
                <a:gd name="T69" fmla="*/ 171 h 177"/>
                <a:gd name="T70" fmla="*/ 18 w 79"/>
                <a:gd name="T71" fmla="*/ 92 h 177"/>
                <a:gd name="T72" fmla="*/ 18 w 79"/>
                <a:gd name="T73" fmla="*/ 35 h 177"/>
                <a:gd name="T74" fmla="*/ 16 w 79"/>
                <a:gd name="T75" fmla="*/ 32 h 177"/>
                <a:gd name="T76" fmla="*/ 13 w 79"/>
                <a:gd name="T77" fmla="*/ 35 h 177"/>
                <a:gd name="T78" fmla="*/ 13 w 79"/>
                <a:gd name="T79" fmla="*/ 90 h 177"/>
                <a:gd name="T80" fmla="*/ 5 w 79"/>
                <a:gd name="T81" fmla="*/ 82 h 177"/>
                <a:gd name="T82" fmla="*/ 5 w 79"/>
                <a:gd name="T83" fmla="*/ 21 h 177"/>
                <a:gd name="T84" fmla="*/ 12 w 79"/>
                <a:gd name="T85" fmla="*/ 11 h 177"/>
                <a:gd name="T86" fmla="*/ 27 w 79"/>
                <a:gd name="T87" fmla="*/ 6 h 177"/>
                <a:gd name="T88" fmla="*/ 37 w 79"/>
                <a:gd name="T89" fmla="*/ 26 h 177"/>
                <a:gd name="T90" fmla="*/ 39 w 79"/>
                <a:gd name="T91" fmla="*/ 27 h 177"/>
                <a:gd name="T92" fmla="*/ 42 w 79"/>
                <a:gd name="T93" fmla="*/ 26 h 177"/>
                <a:gd name="T94" fmla="*/ 51 w 79"/>
                <a:gd name="T95" fmla="*/ 6 h 177"/>
                <a:gd name="T96" fmla="*/ 66 w 79"/>
                <a:gd name="T97" fmla="*/ 11 h 177"/>
                <a:gd name="T98" fmla="*/ 73 w 79"/>
                <a:gd name="T99" fmla="*/ 21 h 177"/>
                <a:gd name="T100" fmla="*/ 73 w 79"/>
                <a:gd name="T101" fmla="*/ 8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9" h="177">
                  <a:moveTo>
                    <a:pt x="68" y="5"/>
                  </a:moveTo>
                  <a:cubicBezTo>
                    <a:pt x="63" y="4"/>
                    <a:pt x="56" y="2"/>
                    <a:pt x="52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39" y="7"/>
                    <a:pt x="38" y="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5" y="1"/>
                    <a:pt x="17" y="4"/>
                    <a:pt x="11" y="5"/>
                  </a:cubicBezTo>
                  <a:cubicBezTo>
                    <a:pt x="3" y="8"/>
                    <a:pt x="0" y="12"/>
                    <a:pt x="0" y="2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6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6"/>
                    <a:pt x="22" y="177"/>
                    <a:pt x="23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6" y="177"/>
                    <a:pt x="57" y="176"/>
                    <a:pt x="58" y="174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73" y="95"/>
                    <a:pt x="79" y="89"/>
                    <a:pt x="79" y="8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12"/>
                    <a:pt x="75" y="8"/>
                    <a:pt x="68" y="5"/>
                  </a:cubicBezTo>
                  <a:moveTo>
                    <a:pt x="73" y="82"/>
                  </a:moveTo>
                  <a:cubicBezTo>
                    <a:pt x="73" y="86"/>
                    <a:pt x="70" y="89"/>
                    <a:pt x="65" y="90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33"/>
                    <a:pt x="64" y="32"/>
                    <a:pt x="63" y="32"/>
                  </a:cubicBezTo>
                  <a:cubicBezTo>
                    <a:pt x="61" y="32"/>
                    <a:pt x="60" y="33"/>
                    <a:pt x="60" y="34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3"/>
                    <a:pt x="52" y="171"/>
                    <a:pt x="52" y="171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1" y="96"/>
                    <a:pt x="39" y="96"/>
                  </a:cubicBezTo>
                  <a:cubicBezTo>
                    <a:pt x="37" y="96"/>
                    <a:pt x="36" y="98"/>
                    <a:pt x="36" y="99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3"/>
                    <a:pt x="17" y="32"/>
                    <a:pt x="16" y="32"/>
                  </a:cubicBezTo>
                  <a:cubicBezTo>
                    <a:pt x="14" y="32"/>
                    <a:pt x="13" y="33"/>
                    <a:pt x="13" y="35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8" y="89"/>
                    <a:pt x="5" y="86"/>
                    <a:pt x="5" y="8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15"/>
                    <a:pt x="7" y="12"/>
                    <a:pt x="12" y="11"/>
                  </a:cubicBezTo>
                  <a:cubicBezTo>
                    <a:pt x="17" y="9"/>
                    <a:pt x="23" y="7"/>
                    <a:pt x="27" y="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8" y="27"/>
                    <a:pt x="39" y="27"/>
                  </a:cubicBezTo>
                  <a:cubicBezTo>
                    <a:pt x="40" y="27"/>
                    <a:pt x="41" y="27"/>
                    <a:pt x="42" y="2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5" y="7"/>
                    <a:pt x="61" y="9"/>
                    <a:pt x="66" y="11"/>
                  </a:cubicBezTo>
                  <a:cubicBezTo>
                    <a:pt x="71" y="12"/>
                    <a:pt x="73" y="15"/>
                    <a:pt x="73" y="21"/>
                  </a:cubicBezTo>
                  <a:lnTo>
                    <a:pt x="73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auto">
            <a:xfrm>
              <a:off x="5811838" y="2508250"/>
              <a:ext cx="25400" cy="30163"/>
            </a:xfrm>
            <a:custGeom>
              <a:avLst/>
              <a:gdLst>
                <a:gd name="T0" fmla="*/ 5 w 7"/>
                <a:gd name="T1" fmla="*/ 7 h 8"/>
                <a:gd name="T2" fmla="*/ 7 w 7"/>
                <a:gd name="T3" fmla="*/ 2 h 8"/>
                <a:gd name="T4" fmla="*/ 0 w 7"/>
                <a:gd name="T5" fmla="*/ 2 h 8"/>
                <a:gd name="T6" fmla="*/ 2 w 7"/>
                <a:gd name="T7" fmla="*/ 7 h 8"/>
                <a:gd name="T8" fmla="*/ 5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7"/>
                  </a:moveTo>
                  <a:cubicBezTo>
                    <a:pt x="6" y="6"/>
                    <a:pt x="7" y="3"/>
                    <a:pt x="7" y="2"/>
                  </a:cubicBezTo>
                  <a:cubicBezTo>
                    <a:pt x="7" y="0"/>
                    <a:pt x="0" y="0"/>
                    <a:pt x="0" y="2"/>
                  </a:cubicBezTo>
                  <a:cubicBezTo>
                    <a:pt x="0" y="3"/>
                    <a:pt x="1" y="6"/>
                    <a:pt x="2" y="7"/>
                  </a:cubicBezTo>
                  <a:cubicBezTo>
                    <a:pt x="2" y="8"/>
                    <a:pt x="5" y="8"/>
                    <a:pt x="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 70"/>
            <p:cNvSpPr>
              <a:spLocks noEditPoints="1"/>
            </p:cNvSpPr>
            <p:nvPr/>
          </p:nvSpPr>
          <p:spPr bwMode="auto">
            <a:xfrm>
              <a:off x="5740401" y="2320925"/>
              <a:ext cx="160338" cy="179388"/>
            </a:xfrm>
            <a:custGeom>
              <a:avLst/>
              <a:gdLst>
                <a:gd name="T0" fmla="*/ 22 w 43"/>
                <a:gd name="T1" fmla="*/ 0 h 48"/>
                <a:gd name="T2" fmla="*/ 1 w 43"/>
                <a:gd name="T3" fmla="*/ 20 h 48"/>
                <a:gd name="T4" fmla="*/ 2 w 43"/>
                <a:gd name="T5" fmla="*/ 25 h 48"/>
                <a:gd name="T6" fmla="*/ 2 w 43"/>
                <a:gd name="T7" fmla="*/ 28 h 48"/>
                <a:gd name="T8" fmla="*/ 22 w 43"/>
                <a:gd name="T9" fmla="*/ 48 h 48"/>
                <a:gd name="T10" fmla="*/ 42 w 43"/>
                <a:gd name="T11" fmla="*/ 28 h 48"/>
                <a:gd name="T12" fmla="*/ 41 w 43"/>
                <a:gd name="T13" fmla="*/ 24 h 48"/>
                <a:gd name="T14" fmla="*/ 42 w 43"/>
                <a:gd name="T15" fmla="*/ 20 h 48"/>
                <a:gd name="T16" fmla="*/ 22 w 43"/>
                <a:gd name="T17" fmla="*/ 0 h 48"/>
                <a:gd name="T18" fmla="*/ 22 w 43"/>
                <a:gd name="T19" fmla="*/ 42 h 48"/>
                <a:gd name="T20" fmla="*/ 8 w 43"/>
                <a:gd name="T21" fmla="*/ 28 h 48"/>
                <a:gd name="T22" fmla="*/ 12 w 43"/>
                <a:gd name="T23" fmla="*/ 19 h 48"/>
                <a:gd name="T24" fmla="*/ 12 w 43"/>
                <a:gd name="T25" fmla="*/ 19 h 48"/>
                <a:gd name="T26" fmla="*/ 22 w 43"/>
                <a:gd name="T27" fmla="*/ 21 h 48"/>
                <a:gd name="T28" fmla="*/ 31 w 43"/>
                <a:gd name="T29" fmla="*/ 19 h 48"/>
                <a:gd name="T30" fmla="*/ 32 w 43"/>
                <a:gd name="T31" fmla="*/ 18 h 48"/>
                <a:gd name="T32" fmla="*/ 36 w 43"/>
                <a:gd name="T33" fmla="*/ 28 h 48"/>
                <a:gd name="T34" fmla="*/ 22 w 43"/>
                <a:gd name="T3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8">
                  <a:moveTo>
                    <a:pt x="22" y="0"/>
                  </a:moveTo>
                  <a:cubicBezTo>
                    <a:pt x="7" y="0"/>
                    <a:pt x="0" y="7"/>
                    <a:pt x="1" y="2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7"/>
                    <a:pt x="2" y="28"/>
                  </a:cubicBezTo>
                  <a:cubicBezTo>
                    <a:pt x="2" y="39"/>
                    <a:pt x="11" y="48"/>
                    <a:pt x="22" y="48"/>
                  </a:cubicBezTo>
                  <a:cubicBezTo>
                    <a:pt x="33" y="48"/>
                    <a:pt x="42" y="39"/>
                    <a:pt x="42" y="28"/>
                  </a:cubicBezTo>
                  <a:cubicBezTo>
                    <a:pt x="42" y="26"/>
                    <a:pt x="42" y="25"/>
                    <a:pt x="41" y="24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7"/>
                    <a:pt x="37" y="0"/>
                    <a:pt x="22" y="0"/>
                  </a:cubicBezTo>
                  <a:moveTo>
                    <a:pt x="22" y="42"/>
                  </a:moveTo>
                  <a:cubicBezTo>
                    <a:pt x="15" y="42"/>
                    <a:pt x="8" y="36"/>
                    <a:pt x="8" y="28"/>
                  </a:cubicBezTo>
                  <a:cubicBezTo>
                    <a:pt x="8" y="24"/>
                    <a:pt x="10" y="21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20"/>
                    <a:pt x="19" y="21"/>
                    <a:pt x="22" y="21"/>
                  </a:cubicBezTo>
                  <a:cubicBezTo>
                    <a:pt x="25" y="21"/>
                    <a:pt x="28" y="20"/>
                    <a:pt x="31" y="19"/>
                  </a:cubicBezTo>
                  <a:cubicBezTo>
                    <a:pt x="32" y="19"/>
                    <a:pt x="32" y="19"/>
                    <a:pt x="32" y="18"/>
                  </a:cubicBezTo>
                  <a:cubicBezTo>
                    <a:pt x="34" y="21"/>
                    <a:pt x="36" y="24"/>
                    <a:pt x="36" y="28"/>
                  </a:cubicBezTo>
                  <a:cubicBezTo>
                    <a:pt x="36" y="36"/>
                    <a:pt x="30" y="42"/>
                    <a:pt x="22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6048376" y="2346325"/>
              <a:ext cx="141288" cy="173038"/>
            </a:xfrm>
            <a:custGeom>
              <a:avLst/>
              <a:gdLst>
                <a:gd name="T0" fmla="*/ 37 w 38"/>
                <a:gd name="T1" fmla="*/ 10 h 46"/>
                <a:gd name="T2" fmla="*/ 29 w 38"/>
                <a:gd name="T3" fmla="*/ 6 h 46"/>
                <a:gd name="T4" fmla="*/ 20 w 38"/>
                <a:gd name="T5" fmla="*/ 0 h 46"/>
                <a:gd name="T6" fmla="*/ 6 w 38"/>
                <a:gd name="T7" fmla="*/ 6 h 46"/>
                <a:gd name="T8" fmla="*/ 1 w 38"/>
                <a:gd name="T9" fmla="*/ 20 h 46"/>
                <a:gd name="T10" fmla="*/ 2 w 38"/>
                <a:gd name="T11" fmla="*/ 24 h 46"/>
                <a:gd name="T12" fmla="*/ 2 w 38"/>
                <a:gd name="T13" fmla="*/ 26 h 46"/>
                <a:gd name="T14" fmla="*/ 19 w 38"/>
                <a:gd name="T15" fmla="*/ 46 h 46"/>
                <a:gd name="T16" fmla="*/ 37 w 38"/>
                <a:gd name="T17" fmla="*/ 26 h 46"/>
                <a:gd name="T18" fmla="*/ 36 w 38"/>
                <a:gd name="T19" fmla="*/ 21 h 46"/>
                <a:gd name="T20" fmla="*/ 37 w 38"/>
                <a:gd name="T21" fmla="*/ 10 h 46"/>
                <a:gd name="T22" fmla="*/ 19 w 38"/>
                <a:gd name="T23" fmla="*/ 41 h 46"/>
                <a:gd name="T24" fmla="*/ 7 w 38"/>
                <a:gd name="T25" fmla="*/ 26 h 46"/>
                <a:gd name="T26" fmla="*/ 11 w 38"/>
                <a:gd name="T27" fmla="*/ 15 h 46"/>
                <a:gd name="T28" fmla="*/ 12 w 38"/>
                <a:gd name="T29" fmla="*/ 15 h 46"/>
                <a:gd name="T30" fmla="*/ 19 w 38"/>
                <a:gd name="T31" fmla="*/ 16 h 46"/>
                <a:gd name="T32" fmla="*/ 25 w 38"/>
                <a:gd name="T33" fmla="*/ 14 h 46"/>
                <a:gd name="T34" fmla="*/ 27 w 38"/>
                <a:gd name="T35" fmla="*/ 15 h 46"/>
                <a:gd name="T36" fmla="*/ 28 w 38"/>
                <a:gd name="T37" fmla="*/ 18 h 46"/>
                <a:gd name="T38" fmla="*/ 31 w 38"/>
                <a:gd name="T39" fmla="*/ 23 h 46"/>
                <a:gd name="T40" fmla="*/ 31 w 38"/>
                <a:gd name="T41" fmla="*/ 26 h 46"/>
                <a:gd name="T42" fmla="*/ 19 w 38"/>
                <a:gd name="T4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6">
                  <a:moveTo>
                    <a:pt x="37" y="10"/>
                  </a:moveTo>
                  <a:cubicBezTo>
                    <a:pt x="34" y="5"/>
                    <a:pt x="29" y="6"/>
                    <a:pt x="29" y="6"/>
                  </a:cubicBezTo>
                  <a:cubicBezTo>
                    <a:pt x="29" y="6"/>
                    <a:pt x="28" y="0"/>
                    <a:pt x="20" y="0"/>
                  </a:cubicBezTo>
                  <a:cubicBezTo>
                    <a:pt x="14" y="0"/>
                    <a:pt x="9" y="3"/>
                    <a:pt x="6" y="6"/>
                  </a:cubicBezTo>
                  <a:cubicBezTo>
                    <a:pt x="4" y="8"/>
                    <a:pt x="0" y="13"/>
                    <a:pt x="1" y="20"/>
                  </a:cubicBezTo>
                  <a:cubicBezTo>
                    <a:pt x="1" y="21"/>
                    <a:pt x="1" y="23"/>
                    <a:pt x="2" y="24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2" y="37"/>
                    <a:pt x="10" y="46"/>
                    <a:pt x="19" y="46"/>
                  </a:cubicBezTo>
                  <a:cubicBezTo>
                    <a:pt x="29" y="46"/>
                    <a:pt x="37" y="37"/>
                    <a:pt x="37" y="26"/>
                  </a:cubicBezTo>
                  <a:cubicBezTo>
                    <a:pt x="37" y="24"/>
                    <a:pt x="37" y="22"/>
                    <a:pt x="36" y="21"/>
                  </a:cubicBezTo>
                  <a:cubicBezTo>
                    <a:pt x="37" y="17"/>
                    <a:pt x="38" y="13"/>
                    <a:pt x="37" y="10"/>
                  </a:cubicBezTo>
                  <a:moveTo>
                    <a:pt x="19" y="41"/>
                  </a:moveTo>
                  <a:cubicBezTo>
                    <a:pt x="13" y="41"/>
                    <a:pt x="7" y="34"/>
                    <a:pt x="7" y="26"/>
                  </a:cubicBezTo>
                  <a:cubicBezTo>
                    <a:pt x="7" y="22"/>
                    <a:pt x="9" y="18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5" y="15"/>
                    <a:pt x="16" y="16"/>
                    <a:pt x="19" y="16"/>
                  </a:cubicBezTo>
                  <a:cubicBezTo>
                    <a:pt x="21" y="16"/>
                    <a:pt x="23" y="14"/>
                    <a:pt x="25" y="14"/>
                  </a:cubicBezTo>
                  <a:cubicBezTo>
                    <a:pt x="26" y="14"/>
                    <a:pt x="27" y="15"/>
                    <a:pt x="27" y="15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30" y="21"/>
                    <a:pt x="31" y="23"/>
                  </a:cubicBezTo>
                  <a:cubicBezTo>
                    <a:pt x="31" y="24"/>
                    <a:pt x="31" y="25"/>
                    <a:pt x="31" y="26"/>
                  </a:cubicBezTo>
                  <a:cubicBezTo>
                    <a:pt x="31" y="34"/>
                    <a:pt x="26" y="41"/>
                    <a:pt x="19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 72"/>
            <p:cNvSpPr>
              <a:spLocks noEditPoints="1"/>
            </p:cNvSpPr>
            <p:nvPr/>
          </p:nvSpPr>
          <p:spPr bwMode="auto">
            <a:xfrm>
              <a:off x="5991226" y="2522538"/>
              <a:ext cx="258763" cy="577850"/>
            </a:xfrm>
            <a:custGeom>
              <a:avLst/>
              <a:gdLst>
                <a:gd name="T0" fmla="*/ 59 w 69"/>
                <a:gd name="T1" fmla="*/ 5 h 154"/>
                <a:gd name="T2" fmla="*/ 44 w 69"/>
                <a:gd name="T3" fmla="*/ 0 h 154"/>
                <a:gd name="T4" fmla="*/ 41 w 69"/>
                <a:gd name="T5" fmla="*/ 2 h 154"/>
                <a:gd name="T6" fmla="*/ 35 w 69"/>
                <a:gd name="T7" fmla="*/ 15 h 154"/>
                <a:gd name="T8" fmla="*/ 28 w 69"/>
                <a:gd name="T9" fmla="*/ 2 h 154"/>
                <a:gd name="T10" fmla="*/ 25 w 69"/>
                <a:gd name="T11" fmla="*/ 0 h 154"/>
                <a:gd name="T12" fmla="*/ 10 w 69"/>
                <a:gd name="T13" fmla="*/ 5 h 154"/>
                <a:gd name="T14" fmla="*/ 0 w 69"/>
                <a:gd name="T15" fmla="*/ 19 h 154"/>
                <a:gd name="T16" fmla="*/ 0 w 69"/>
                <a:gd name="T17" fmla="*/ 71 h 154"/>
                <a:gd name="T18" fmla="*/ 12 w 69"/>
                <a:gd name="T19" fmla="*/ 84 h 154"/>
                <a:gd name="T20" fmla="*/ 18 w 69"/>
                <a:gd name="T21" fmla="*/ 152 h 154"/>
                <a:gd name="T22" fmla="*/ 21 w 69"/>
                <a:gd name="T23" fmla="*/ 154 h 154"/>
                <a:gd name="T24" fmla="*/ 48 w 69"/>
                <a:gd name="T25" fmla="*/ 154 h 154"/>
                <a:gd name="T26" fmla="*/ 51 w 69"/>
                <a:gd name="T27" fmla="*/ 152 h 154"/>
                <a:gd name="T28" fmla="*/ 57 w 69"/>
                <a:gd name="T29" fmla="*/ 84 h 154"/>
                <a:gd name="T30" fmla="*/ 69 w 69"/>
                <a:gd name="T31" fmla="*/ 71 h 154"/>
                <a:gd name="T32" fmla="*/ 69 w 69"/>
                <a:gd name="T33" fmla="*/ 19 h 154"/>
                <a:gd name="T34" fmla="*/ 59 w 69"/>
                <a:gd name="T35" fmla="*/ 5 h 154"/>
                <a:gd name="T36" fmla="*/ 17 w 69"/>
                <a:gd name="T37" fmla="*/ 84 h 154"/>
                <a:gd name="T38" fmla="*/ 12 w 69"/>
                <a:gd name="T39" fmla="*/ 84 h 154"/>
                <a:gd name="T40" fmla="*/ 12 w 69"/>
                <a:gd name="T41" fmla="*/ 34 h 154"/>
                <a:gd name="T42" fmla="*/ 14 w 69"/>
                <a:gd name="T43" fmla="*/ 31 h 154"/>
                <a:gd name="T44" fmla="*/ 17 w 69"/>
                <a:gd name="T45" fmla="*/ 34 h 154"/>
                <a:gd name="T46" fmla="*/ 17 w 69"/>
                <a:gd name="T47" fmla="*/ 84 h 154"/>
                <a:gd name="T48" fmla="*/ 17 w 69"/>
                <a:gd name="T49" fmla="*/ 84 h 154"/>
                <a:gd name="T50" fmla="*/ 32 w 69"/>
                <a:gd name="T51" fmla="*/ 84 h 154"/>
                <a:gd name="T52" fmla="*/ 32 w 69"/>
                <a:gd name="T53" fmla="*/ 149 h 154"/>
                <a:gd name="T54" fmla="*/ 24 w 69"/>
                <a:gd name="T55" fmla="*/ 149 h 154"/>
                <a:gd name="T56" fmla="*/ 17 w 69"/>
                <a:gd name="T57" fmla="*/ 84 h 154"/>
                <a:gd name="T58" fmla="*/ 46 w 69"/>
                <a:gd name="T59" fmla="*/ 149 h 154"/>
                <a:gd name="T60" fmla="*/ 37 w 69"/>
                <a:gd name="T61" fmla="*/ 149 h 154"/>
                <a:gd name="T62" fmla="*/ 37 w 69"/>
                <a:gd name="T63" fmla="*/ 84 h 154"/>
                <a:gd name="T64" fmla="*/ 52 w 69"/>
                <a:gd name="T65" fmla="*/ 84 h 154"/>
                <a:gd name="T66" fmla="*/ 46 w 69"/>
                <a:gd name="T67" fmla="*/ 149 h 154"/>
                <a:gd name="T68" fmla="*/ 57 w 69"/>
                <a:gd name="T69" fmla="*/ 84 h 154"/>
                <a:gd name="T70" fmla="*/ 52 w 69"/>
                <a:gd name="T71" fmla="*/ 84 h 154"/>
                <a:gd name="T72" fmla="*/ 52 w 69"/>
                <a:gd name="T73" fmla="*/ 34 h 154"/>
                <a:gd name="T74" fmla="*/ 55 w 69"/>
                <a:gd name="T75" fmla="*/ 31 h 154"/>
                <a:gd name="T76" fmla="*/ 57 w 69"/>
                <a:gd name="T77" fmla="*/ 34 h 154"/>
                <a:gd name="T78" fmla="*/ 57 w 69"/>
                <a:gd name="T79" fmla="*/ 8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154">
                  <a:moveTo>
                    <a:pt x="59" y="5"/>
                  </a:moveTo>
                  <a:cubicBezTo>
                    <a:pt x="55" y="3"/>
                    <a:pt x="44" y="0"/>
                    <a:pt x="44" y="0"/>
                  </a:cubicBezTo>
                  <a:cubicBezTo>
                    <a:pt x="43" y="0"/>
                    <a:pt x="42" y="0"/>
                    <a:pt x="41" y="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5" y="0"/>
                    <a:pt x="15" y="3"/>
                    <a:pt x="10" y="5"/>
                  </a:cubicBezTo>
                  <a:cubicBezTo>
                    <a:pt x="3" y="7"/>
                    <a:pt x="0" y="11"/>
                    <a:pt x="0" y="1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5" y="83"/>
                    <a:pt x="12" y="84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3"/>
                    <a:pt x="20" y="154"/>
                    <a:pt x="21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4"/>
                    <a:pt x="51" y="153"/>
                    <a:pt x="51" y="152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64" y="83"/>
                    <a:pt x="69" y="77"/>
                    <a:pt x="69" y="7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1"/>
                    <a:pt x="66" y="7"/>
                    <a:pt x="59" y="5"/>
                  </a:cubicBezTo>
                  <a:moveTo>
                    <a:pt x="17" y="84"/>
                  </a:moveTo>
                  <a:cubicBezTo>
                    <a:pt x="17" y="84"/>
                    <a:pt x="12" y="84"/>
                    <a:pt x="12" y="8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3" y="31"/>
                    <a:pt x="14" y="31"/>
                  </a:cubicBezTo>
                  <a:cubicBezTo>
                    <a:pt x="16" y="31"/>
                    <a:pt x="17" y="32"/>
                    <a:pt x="17" y="34"/>
                  </a:cubicBezTo>
                  <a:lnTo>
                    <a:pt x="17" y="84"/>
                  </a:lnTo>
                  <a:close/>
                  <a:moveTo>
                    <a:pt x="17" y="84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149"/>
                    <a:pt x="32" y="149"/>
                  </a:cubicBezTo>
                  <a:cubicBezTo>
                    <a:pt x="24" y="149"/>
                    <a:pt x="24" y="149"/>
                    <a:pt x="24" y="149"/>
                  </a:cubicBezTo>
                  <a:lnTo>
                    <a:pt x="17" y="84"/>
                  </a:lnTo>
                  <a:close/>
                  <a:moveTo>
                    <a:pt x="46" y="149"/>
                  </a:moveTo>
                  <a:cubicBezTo>
                    <a:pt x="37" y="149"/>
                    <a:pt x="37" y="149"/>
                    <a:pt x="37" y="149"/>
                  </a:cubicBezTo>
                  <a:cubicBezTo>
                    <a:pt x="37" y="149"/>
                    <a:pt x="37" y="84"/>
                    <a:pt x="37" y="84"/>
                  </a:cubicBezTo>
                  <a:cubicBezTo>
                    <a:pt x="52" y="84"/>
                    <a:pt x="52" y="84"/>
                    <a:pt x="52" y="84"/>
                  </a:cubicBezTo>
                  <a:lnTo>
                    <a:pt x="46" y="149"/>
                  </a:lnTo>
                  <a:close/>
                  <a:moveTo>
                    <a:pt x="57" y="84"/>
                  </a:moveTo>
                  <a:cubicBezTo>
                    <a:pt x="57" y="84"/>
                    <a:pt x="52" y="84"/>
                    <a:pt x="52" y="8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2"/>
                    <a:pt x="53" y="31"/>
                    <a:pt x="55" y="31"/>
                  </a:cubicBezTo>
                  <a:cubicBezTo>
                    <a:pt x="56" y="31"/>
                    <a:pt x="57" y="32"/>
                    <a:pt x="57" y="34"/>
                  </a:cubicBezTo>
                  <a:lnTo>
                    <a:pt x="5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2" name="Freeform 40"/>
          <p:cNvSpPr>
            <a:spLocks noEditPoints="1"/>
          </p:cNvSpPr>
          <p:nvPr/>
        </p:nvSpPr>
        <p:spPr bwMode="auto">
          <a:xfrm>
            <a:off x="2366654" y="2284789"/>
            <a:ext cx="1551890" cy="907330"/>
          </a:xfrm>
          <a:custGeom>
            <a:avLst/>
            <a:gdLst>
              <a:gd name="T0" fmla="*/ 56 w 441"/>
              <a:gd name="T1" fmla="*/ 0 h 259"/>
              <a:gd name="T2" fmla="*/ 56 w 441"/>
              <a:gd name="T3" fmla="*/ 85 h 259"/>
              <a:gd name="T4" fmla="*/ 25 w 441"/>
              <a:gd name="T5" fmla="*/ 229 h 259"/>
              <a:gd name="T6" fmla="*/ 0 w 441"/>
              <a:gd name="T7" fmla="*/ 229 h 259"/>
              <a:gd name="T8" fmla="*/ 0 w 441"/>
              <a:gd name="T9" fmla="*/ 259 h 259"/>
              <a:gd name="T10" fmla="*/ 441 w 441"/>
              <a:gd name="T11" fmla="*/ 259 h 259"/>
              <a:gd name="T12" fmla="*/ 441 w 441"/>
              <a:gd name="T13" fmla="*/ 229 h 259"/>
              <a:gd name="T14" fmla="*/ 412 w 441"/>
              <a:gd name="T15" fmla="*/ 229 h 259"/>
              <a:gd name="T16" fmla="*/ 412 w 441"/>
              <a:gd name="T17" fmla="*/ 218 h 259"/>
              <a:gd name="T18" fmla="*/ 426 w 441"/>
              <a:gd name="T19" fmla="*/ 218 h 259"/>
              <a:gd name="T20" fmla="*/ 426 w 441"/>
              <a:gd name="T21" fmla="*/ 123 h 259"/>
              <a:gd name="T22" fmla="*/ 371 w 441"/>
              <a:gd name="T23" fmla="*/ 123 h 259"/>
              <a:gd name="T24" fmla="*/ 371 w 441"/>
              <a:gd name="T25" fmla="*/ 99 h 259"/>
              <a:gd name="T26" fmla="*/ 291 w 441"/>
              <a:gd name="T27" fmla="*/ 99 h 259"/>
              <a:gd name="T28" fmla="*/ 291 w 441"/>
              <a:gd name="T29" fmla="*/ 79 h 259"/>
              <a:gd name="T30" fmla="*/ 282 w 441"/>
              <a:gd name="T31" fmla="*/ 79 h 259"/>
              <a:gd name="T32" fmla="*/ 282 w 441"/>
              <a:gd name="T33" fmla="*/ 32 h 259"/>
              <a:gd name="T34" fmla="*/ 267 w 441"/>
              <a:gd name="T35" fmla="*/ 32 h 259"/>
              <a:gd name="T36" fmla="*/ 267 w 441"/>
              <a:gd name="T37" fmla="*/ 79 h 259"/>
              <a:gd name="T38" fmla="*/ 260 w 441"/>
              <a:gd name="T39" fmla="*/ 79 h 259"/>
              <a:gd name="T40" fmla="*/ 260 w 441"/>
              <a:gd name="T41" fmla="*/ 44 h 259"/>
              <a:gd name="T42" fmla="*/ 245 w 441"/>
              <a:gd name="T43" fmla="*/ 44 h 259"/>
              <a:gd name="T44" fmla="*/ 245 w 441"/>
              <a:gd name="T45" fmla="*/ 79 h 259"/>
              <a:gd name="T46" fmla="*/ 238 w 441"/>
              <a:gd name="T47" fmla="*/ 79 h 259"/>
              <a:gd name="T48" fmla="*/ 238 w 441"/>
              <a:gd name="T49" fmla="*/ 99 h 259"/>
              <a:gd name="T50" fmla="*/ 224 w 441"/>
              <a:gd name="T51" fmla="*/ 99 h 259"/>
              <a:gd name="T52" fmla="*/ 224 w 441"/>
              <a:gd name="T53" fmla="*/ 123 h 259"/>
              <a:gd name="T54" fmla="*/ 192 w 441"/>
              <a:gd name="T55" fmla="*/ 123 h 259"/>
              <a:gd name="T56" fmla="*/ 192 w 441"/>
              <a:gd name="T57" fmla="*/ 212 h 259"/>
              <a:gd name="T58" fmla="*/ 192 w 441"/>
              <a:gd name="T59" fmla="*/ 217 h 259"/>
              <a:gd name="T60" fmla="*/ 183 w 441"/>
              <a:gd name="T61" fmla="*/ 217 h 259"/>
              <a:gd name="T62" fmla="*/ 183 w 441"/>
              <a:gd name="T63" fmla="*/ 113 h 259"/>
              <a:gd name="T64" fmla="*/ 209 w 441"/>
              <a:gd name="T65" fmla="*/ 113 h 259"/>
              <a:gd name="T66" fmla="*/ 203 w 441"/>
              <a:gd name="T67" fmla="*/ 85 h 259"/>
              <a:gd name="T68" fmla="*/ 203 w 441"/>
              <a:gd name="T69" fmla="*/ 0 h 259"/>
              <a:gd name="T70" fmla="*/ 56 w 441"/>
              <a:gd name="T71" fmla="*/ 0 h 259"/>
              <a:gd name="T72" fmla="*/ 233 w 441"/>
              <a:gd name="T73" fmla="*/ 177 h 259"/>
              <a:gd name="T74" fmla="*/ 407 w 441"/>
              <a:gd name="T75" fmla="*/ 177 h 259"/>
              <a:gd name="T76" fmla="*/ 407 w 441"/>
              <a:gd name="T77" fmla="*/ 192 h 259"/>
              <a:gd name="T78" fmla="*/ 233 w 441"/>
              <a:gd name="T79" fmla="*/ 192 h 259"/>
              <a:gd name="T80" fmla="*/ 233 w 441"/>
              <a:gd name="T81" fmla="*/ 177 h 259"/>
              <a:gd name="T82" fmla="*/ 233 w 441"/>
              <a:gd name="T83" fmla="*/ 205 h 259"/>
              <a:gd name="T84" fmla="*/ 233 w 441"/>
              <a:gd name="T85" fmla="*/ 198 h 259"/>
              <a:gd name="T86" fmla="*/ 407 w 441"/>
              <a:gd name="T87" fmla="*/ 198 h 259"/>
              <a:gd name="T88" fmla="*/ 407 w 441"/>
              <a:gd name="T89" fmla="*/ 205 h 259"/>
              <a:gd name="T90" fmla="*/ 233 w 441"/>
              <a:gd name="T91" fmla="*/ 205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41" h="259">
                <a:moveTo>
                  <a:pt x="56" y="0"/>
                </a:moveTo>
                <a:cubicBezTo>
                  <a:pt x="56" y="85"/>
                  <a:pt x="56" y="85"/>
                  <a:pt x="56" y="8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59"/>
                  <a:pt x="0" y="259"/>
                  <a:pt x="0" y="259"/>
                </a:cubicBezTo>
                <a:cubicBezTo>
                  <a:pt x="441" y="259"/>
                  <a:pt x="441" y="259"/>
                  <a:pt x="441" y="259"/>
                </a:cubicBezTo>
                <a:cubicBezTo>
                  <a:pt x="441" y="229"/>
                  <a:pt x="441" y="229"/>
                  <a:pt x="441" y="229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26" y="218"/>
                  <a:pt x="426" y="218"/>
                  <a:pt x="426" y="218"/>
                </a:cubicBezTo>
                <a:cubicBezTo>
                  <a:pt x="426" y="123"/>
                  <a:pt x="426" y="123"/>
                  <a:pt x="426" y="123"/>
                </a:cubicBezTo>
                <a:cubicBezTo>
                  <a:pt x="371" y="123"/>
                  <a:pt x="371" y="123"/>
                  <a:pt x="371" y="123"/>
                </a:cubicBezTo>
                <a:cubicBezTo>
                  <a:pt x="371" y="99"/>
                  <a:pt x="371" y="99"/>
                  <a:pt x="371" y="99"/>
                </a:cubicBezTo>
                <a:cubicBezTo>
                  <a:pt x="291" y="99"/>
                  <a:pt x="291" y="99"/>
                  <a:pt x="291" y="9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2" y="32"/>
                  <a:pt x="282" y="32"/>
                  <a:pt x="282" y="32"/>
                </a:cubicBezTo>
                <a:cubicBezTo>
                  <a:pt x="267" y="32"/>
                  <a:pt x="267" y="32"/>
                  <a:pt x="267" y="32"/>
                </a:cubicBezTo>
                <a:cubicBezTo>
                  <a:pt x="267" y="79"/>
                  <a:pt x="267" y="79"/>
                  <a:pt x="267" y="79"/>
                </a:cubicBezTo>
                <a:cubicBezTo>
                  <a:pt x="260" y="79"/>
                  <a:pt x="260" y="79"/>
                  <a:pt x="260" y="79"/>
                </a:cubicBezTo>
                <a:cubicBezTo>
                  <a:pt x="260" y="44"/>
                  <a:pt x="260" y="44"/>
                  <a:pt x="260" y="44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5" y="79"/>
                  <a:pt x="245" y="79"/>
                  <a:pt x="245" y="79"/>
                </a:cubicBezTo>
                <a:cubicBezTo>
                  <a:pt x="238" y="79"/>
                  <a:pt x="238" y="79"/>
                  <a:pt x="238" y="79"/>
                </a:cubicBezTo>
                <a:cubicBezTo>
                  <a:pt x="238" y="99"/>
                  <a:pt x="238" y="99"/>
                  <a:pt x="238" y="99"/>
                </a:cubicBezTo>
                <a:cubicBezTo>
                  <a:pt x="224" y="99"/>
                  <a:pt x="224" y="99"/>
                  <a:pt x="224" y="99"/>
                </a:cubicBezTo>
                <a:cubicBezTo>
                  <a:pt x="224" y="123"/>
                  <a:pt x="224" y="123"/>
                  <a:pt x="224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212"/>
                  <a:pt x="192" y="212"/>
                  <a:pt x="192" y="212"/>
                </a:cubicBezTo>
                <a:cubicBezTo>
                  <a:pt x="192" y="217"/>
                  <a:pt x="192" y="217"/>
                  <a:pt x="192" y="217"/>
                </a:cubicBezTo>
                <a:cubicBezTo>
                  <a:pt x="183" y="217"/>
                  <a:pt x="183" y="217"/>
                  <a:pt x="183" y="217"/>
                </a:cubicBezTo>
                <a:cubicBezTo>
                  <a:pt x="183" y="113"/>
                  <a:pt x="183" y="113"/>
                  <a:pt x="183" y="113"/>
                </a:cubicBezTo>
                <a:cubicBezTo>
                  <a:pt x="209" y="113"/>
                  <a:pt x="209" y="113"/>
                  <a:pt x="209" y="113"/>
                </a:cubicBezTo>
                <a:cubicBezTo>
                  <a:pt x="203" y="85"/>
                  <a:pt x="203" y="85"/>
                  <a:pt x="203" y="85"/>
                </a:cubicBezTo>
                <a:cubicBezTo>
                  <a:pt x="203" y="0"/>
                  <a:pt x="203" y="0"/>
                  <a:pt x="203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233" y="177"/>
                </a:moveTo>
                <a:cubicBezTo>
                  <a:pt x="291" y="177"/>
                  <a:pt x="349" y="177"/>
                  <a:pt x="407" y="177"/>
                </a:cubicBezTo>
                <a:cubicBezTo>
                  <a:pt x="407" y="192"/>
                  <a:pt x="407" y="192"/>
                  <a:pt x="407" y="192"/>
                </a:cubicBezTo>
                <a:cubicBezTo>
                  <a:pt x="349" y="192"/>
                  <a:pt x="291" y="192"/>
                  <a:pt x="233" y="192"/>
                </a:cubicBezTo>
                <a:cubicBezTo>
                  <a:pt x="233" y="177"/>
                  <a:pt x="233" y="177"/>
                  <a:pt x="233" y="177"/>
                </a:cubicBezTo>
                <a:close/>
                <a:moveTo>
                  <a:pt x="233" y="205"/>
                </a:moveTo>
                <a:cubicBezTo>
                  <a:pt x="233" y="198"/>
                  <a:pt x="233" y="198"/>
                  <a:pt x="233" y="198"/>
                </a:cubicBezTo>
                <a:cubicBezTo>
                  <a:pt x="291" y="198"/>
                  <a:pt x="349" y="198"/>
                  <a:pt x="407" y="198"/>
                </a:cubicBezTo>
                <a:cubicBezTo>
                  <a:pt x="407" y="205"/>
                  <a:pt x="407" y="205"/>
                  <a:pt x="407" y="205"/>
                </a:cubicBezTo>
                <a:cubicBezTo>
                  <a:pt x="349" y="205"/>
                  <a:pt x="291" y="205"/>
                  <a:pt x="233" y="2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7</a:t>
            </a:fld>
            <a:endParaRPr lang="fi-FI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Desiderata for security mechanisms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40583" y="4166558"/>
            <a:ext cx="2779854" cy="2408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Main focus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8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solation &amp; access control</a:t>
            </a:r>
            <a:endParaRPr lang="fi-FI" dirty="0"/>
          </a:p>
        </p:txBody>
      </p:sp>
      <p:sp>
        <p:nvSpPr>
          <p:cNvPr id="6" name="Oval 5"/>
          <p:cNvSpPr/>
          <p:nvPr/>
        </p:nvSpPr>
        <p:spPr>
          <a:xfrm>
            <a:off x="2900855" y="2312276"/>
            <a:ext cx="1797269" cy="8933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Media viewer</a:t>
            </a:r>
            <a:endParaRPr lang="fi-FI" sz="2000" dirty="0"/>
          </a:p>
        </p:txBody>
      </p:sp>
      <p:sp>
        <p:nvSpPr>
          <p:cNvPr id="7" name="Oval 6"/>
          <p:cNvSpPr/>
          <p:nvPr/>
        </p:nvSpPr>
        <p:spPr>
          <a:xfrm>
            <a:off x="8287407" y="2312275"/>
            <a:ext cx="1797269" cy="8933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Cool new game</a:t>
            </a:r>
            <a:endParaRPr lang="fi-FI" sz="2000" dirty="0"/>
          </a:p>
        </p:txBody>
      </p:sp>
      <p:sp>
        <p:nvSpPr>
          <p:cNvPr id="8" name="Rectangle 7"/>
          <p:cNvSpPr/>
          <p:nvPr/>
        </p:nvSpPr>
        <p:spPr>
          <a:xfrm>
            <a:off x="2900855" y="1538100"/>
            <a:ext cx="1793649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Intel Clear"/>
              </a:rPr>
              <a:t>Well-behaving application</a:t>
            </a:r>
            <a:endParaRPr lang="en-US" dirty="0">
              <a:latin typeface="Intel Cle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85303" y="1669179"/>
            <a:ext cx="1793649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Intel Clear"/>
              </a:rPr>
              <a:t>Malware</a:t>
            </a:r>
            <a:endParaRPr lang="en-US" dirty="0">
              <a:latin typeface="Intel Cle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94" y="4324131"/>
            <a:ext cx="1446321" cy="9624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63" y="4324131"/>
            <a:ext cx="1313793" cy="984076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3589039" y="3395058"/>
            <a:ext cx="430924" cy="60938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Left Arrow 13"/>
          <p:cNvSpPr/>
          <p:nvPr/>
        </p:nvSpPr>
        <p:spPr>
          <a:xfrm rot="19851884">
            <a:off x="5800683" y="3364555"/>
            <a:ext cx="1920449" cy="525301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90290" y="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42234" y="1661210"/>
            <a:ext cx="0" cy="3646997"/>
          </a:xfrm>
          <a:prstGeom prst="line">
            <a:avLst/>
          </a:prstGeom>
          <a:ln w="476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45408" y="5589924"/>
            <a:ext cx="1793649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Isolation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tel Clea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85303" y="4805361"/>
            <a:ext cx="1797269" cy="8933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Camera app</a:t>
            </a:r>
            <a:endParaRPr lang="fi-FI" sz="2000" dirty="0"/>
          </a:p>
        </p:txBody>
      </p:sp>
      <p:sp>
        <p:nvSpPr>
          <p:cNvPr id="21" name="Left Arrow 20"/>
          <p:cNvSpPr/>
          <p:nvPr/>
        </p:nvSpPr>
        <p:spPr>
          <a:xfrm rot="19851884">
            <a:off x="6901486" y="2943613"/>
            <a:ext cx="1084746" cy="525301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Down Arrow 21"/>
          <p:cNvSpPr/>
          <p:nvPr/>
        </p:nvSpPr>
        <p:spPr>
          <a:xfrm rot="6154347">
            <a:off x="6666677" y="4051497"/>
            <a:ext cx="430924" cy="19289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9897800" y="3627205"/>
            <a:ext cx="1793649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Access</a:t>
            </a:r>
            <a:r>
              <a:rPr lang="en-GB" sz="1600" dirty="0" smtClean="0">
                <a:latin typeface="Intel Clear"/>
              </a:rPr>
              <a:t>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Control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tel Clear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8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4" grpId="1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SEAndroid</a:t>
            </a:r>
            <a:r>
              <a:rPr lang="en-GB" dirty="0" smtClean="0"/>
              <a:t> Access Control for Lollipop 5.0 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Desktop access control system </a:t>
            </a:r>
            <a:r>
              <a:rPr lang="en-US" sz="2800" dirty="0" err="1" smtClean="0"/>
              <a:t>SELinux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err="1" smtClean="0">
                <a:sym typeface="Wingdings" panose="05000000000000000000" pitchFamily="2" charset="2"/>
              </a:rPr>
              <a:t>SEAndroid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Primary change is the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 Control Policy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SEAndroid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mandatory </a:t>
            </a:r>
            <a:r>
              <a:rPr lang="en-US" sz="2800" dirty="0" smtClean="0">
                <a:sym typeface="Wingdings" panose="05000000000000000000" pitchFamily="2" charset="2"/>
              </a:rPr>
              <a:t> OEMs have to create proper policies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Our study showed that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many common mistakes </a:t>
            </a:r>
            <a:r>
              <a:rPr lang="en-US" sz="2800" dirty="0" smtClean="0">
                <a:sym typeface="Wingdings" panose="05000000000000000000" pitchFamily="2" charset="2"/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flaws</a:t>
            </a:r>
            <a:r>
              <a:rPr lang="en-US" b="1" dirty="0" smtClean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exist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OEMs </a:t>
            </a:r>
            <a:r>
              <a:rPr lang="en-US" sz="2800" dirty="0"/>
              <a:t>can benefit from more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sophisticated</a:t>
            </a:r>
            <a:r>
              <a:rPr lang="en-US" sz="2800" dirty="0"/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Android-aware</a:t>
            </a:r>
            <a:r>
              <a:rPr lang="en-US" sz="2800" dirty="0"/>
              <a:t> </a:t>
            </a:r>
            <a:r>
              <a:rPr lang="en-US" sz="2800" dirty="0" smtClean="0"/>
              <a:t>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9</a:t>
            </a:fld>
            <a:endParaRPr lang="fi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olded Corner 5"/>
              <p:cNvSpPr/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Folded Corne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blipFill rotWithShape="0">
                <a:blip r:embed="rId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12639</TotalTime>
  <Words>583</Words>
  <Application>Microsoft Office PowerPoint</Application>
  <PresentationFormat>Widescreen</PresentationFormat>
  <Paragraphs>200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MS PGothic</vt:lpstr>
      <vt:lpstr>Arial</vt:lpstr>
      <vt:lpstr>Calibri</vt:lpstr>
      <vt:lpstr>Cambria Math</vt:lpstr>
      <vt:lpstr>Corbel</vt:lpstr>
      <vt:lpstr>Intel Clear</vt:lpstr>
      <vt:lpstr>Wingdings</vt:lpstr>
      <vt:lpstr>Parallax</vt:lpstr>
      <vt:lpstr>Mobile and Embedded Platform Security</vt:lpstr>
      <vt:lpstr>Mobile and embedded devices around us</vt:lpstr>
      <vt:lpstr>But attacks against them are pervasive</vt:lpstr>
      <vt:lpstr>Why platform security?</vt:lpstr>
      <vt:lpstr>What is platform security? </vt:lpstr>
      <vt:lpstr>Contribution of this dissertation</vt:lpstr>
      <vt:lpstr>Desiderata for security mechanisms</vt:lpstr>
      <vt:lpstr>Isolation &amp; access control</vt:lpstr>
      <vt:lpstr>SEAndroid Access Control for Lollipop 5.0 </vt:lpstr>
      <vt:lpstr>Towards better SEAndroid policies</vt:lpstr>
      <vt:lpstr>OS Kernel hardening - Bugs</vt:lpstr>
      <vt:lpstr>OS Kernel hardening – Possible approaches</vt:lpstr>
      <vt:lpstr>Memory safety for Linux kernel</vt:lpstr>
      <vt:lpstr>Future outlook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and Embedded Platform Security</dc:title>
  <dc:creator>Reshetova, Elena</dc:creator>
  <cp:keywords>CTPClassification=CTP_NT</cp:keywords>
  <cp:lastModifiedBy>Reshetova, Elena</cp:lastModifiedBy>
  <cp:revision>181</cp:revision>
  <dcterms:created xsi:type="dcterms:W3CDTF">2018-08-18T06:16:23Z</dcterms:created>
  <dcterms:modified xsi:type="dcterms:W3CDTF">2018-09-14T07:36:50Z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b51140f0-a4c0-4de8-bc36-a18ac2a71947</vt:lpwstr>
  </property>
  <property fmtid="{D5CDD505-2E9C-101B-9397-08002B2CF9AE}" pid="3" name="CTP_TimeStamp">
    <vt:lpwstr>2018-09-14 07:36:50Z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